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TT Drugs" charset="1" panose="02000503060000020003"/>
      <p:regular r:id="rId39"/>
    </p:embeddedFont>
    <p:embeddedFont>
      <p:font typeface="TT Drugs Bold" charset="1" panose="02000803060000020003"/>
      <p:regular r:id="rId40"/>
    </p:embeddedFont>
    <p:embeddedFont>
      <p:font typeface="Open Sans" charset="1" panose="020B0606030504020204"/>
      <p:regular r:id="rId41"/>
    </p:embeddedFont>
    <p:embeddedFont>
      <p:font typeface="Open Sans Bold" charset="1" panose="020B0806030504020204"/>
      <p:regular r:id="rId42"/>
    </p:embeddedFont>
    <p:embeddedFont>
      <p:font typeface="Lora" charset="1" panose="000005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25558" y="770292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6812878" y="4236753"/>
            <a:ext cx="10187166" cy="5163762"/>
            <a:chOff x="0" y="0"/>
            <a:chExt cx="13582888" cy="688501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1202370" y="942173"/>
            <a:ext cx="10187166" cy="5163762"/>
            <a:chOff x="0" y="0"/>
            <a:chExt cx="13582888" cy="688501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0" id="20"/>
          <p:cNvSpPr/>
          <p:nvPr/>
        </p:nvSpPr>
        <p:spPr>
          <a:xfrm flipH="false" flipV="false" rot="0">
            <a:off x="14915640" y="-65949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028966" y="-3546166"/>
            <a:ext cx="5773349" cy="577334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664021" y="1621620"/>
            <a:ext cx="8956389" cy="7053046"/>
            <a:chOff x="0" y="0"/>
            <a:chExt cx="2987379" cy="23525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87379" cy="2352524"/>
            </a:xfrm>
            <a:custGeom>
              <a:avLst/>
              <a:gdLst/>
              <a:ahLst/>
              <a:cxnLst/>
              <a:rect r="r" b="b" t="t" l="l"/>
              <a:pathLst>
                <a:path h="2352524" w="2987379">
                  <a:moveTo>
                    <a:pt x="0" y="0"/>
                  </a:moveTo>
                  <a:lnTo>
                    <a:pt x="2987379" y="0"/>
                  </a:lnTo>
                  <a:lnTo>
                    <a:pt x="2987379" y="2352524"/>
                  </a:lnTo>
                  <a:lnTo>
                    <a:pt x="0" y="2352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2987379" cy="2371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859002" y="3649603"/>
            <a:ext cx="8569996" cy="232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Por:</a:t>
            </a:r>
          </a:p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Roberto Carlos Cabezas Moreno</a:t>
            </a:r>
          </a:p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Carmen Elisa Lopez Alvarado</a:t>
            </a:r>
          </a:p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Dennys Alberto Rivera Pascasio</a:t>
            </a:r>
          </a:p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Rodrigo Antonio Ungo Muñoz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59002" y="1704942"/>
            <a:ext cx="8569996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sz="3810">
                <a:solidFill>
                  <a:srgbClr val="010101"/>
                </a:solidFill>
                <a:latin typeface="TT Drugs"/>
                <a:ea typeface="TT Drugs"/>
                <a:cs typeface="TT Drugs"/>
                <a:sym typeface="TT Drugs"/>
              </a:rPr>
              <a:t>Sistema para la recolección de datos de diferentes dispositivos instalados en la UCA utilizando la red LoRa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859002" y="6507709"/>
            <a:ext cx="8569996" cy="92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Directora:</a:t>
            </a:r>
          </a:p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Elisa Cristina Aldana Calderón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859002" y="7649658"/>
            <a:ext cx="8569996" cy="92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Lector:</a:t>
            </a:r>
          </a:p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Óscar Antonio Valencia Monterrosa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25678" y="6099282"/>
            <a:ext cx="6075404" cy="2982780"/>
          </a:xfrm>
          <a:custGeom>
            <a:avLst/>
            <a:gdLst/>
            <a:ahLst/>
            <a:cxnLst/>
            <a:rect r="r" b="b" t="t" l="l"/>
            <a:pathLst>
              <a:path h="2982780" w="6075404">
                <a:moveTo>
                  <a:pt x="0" y="0"/>
                </a:moveTo>
                <a:lnTo>
                  <a:pt x="6075404" y="0"/>
                </a:lnTo>
                <a:lnTo>
                  <a:pt x="6075404" y="2982780"/>
                </a:lnTo>
                <a:lnTo>
                  <a:pt x="0" y="298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710" r="-2604" b="-97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91475" y="1070017"/>
            <a:ext cx="7905051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4029" y="2446764"/>
            <a:ext cx="17154796" cy="588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“El funcionamiento de la IoT se basa en la interconexión de dispositivos físicos a través de Internet”</a:t>
            </a:r>
          </a:p>
          <a:p>
            <a:pPr algn="just">
              <a:lnSpc>
                <a:spcPts val="4652"/>
              </a:lnSpc>
            </a:pPr>
          </a:p>
          <a:p>
            <a:pPr algn="just">
              <a:lnSpc>
                <a:spcPts val="4652"/>
              </a:lnSpc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Desarrollo:</a:t>
            </a:r>
          </a:p>
          <a:p>
            <a:pPr algn="just" marL="717543" indent="-358772" lvl="1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Concepto maquina a maquina</a:t>
            </a:r>
          </a:p>
          <a:p>
            <a:pPr algn="just" marL="717543" indent="-358772" lvl="1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Definicion de Kevin Ashton</a:t>
            </a:r>
          </a:p>
          <a:p>
            <a:pPr algn="just">
              <a:lnSpc>
                <a:spcPts val="4652"/>
              </a:lnSpc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Elementos clave: </a:t>
            </a:r>
          </a:p>
          <a:p>
            <a:pPr algn="just" marL="717543" indent="-358772" lvl="1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Dispositivos físicos</a:t>
            </a:r>
          </a:p>
          <a:p>
            <a:pPr algn="just" marL="2870172" indent="-574034" lvl="4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Conectividad</a:t>
            </a:r>
          </a:p>
          <a:p>
            <a:pPr algn="just" marL="5022802" indent="-627850" lvl="7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Plataforma de datos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28242" y="1070017"/>
            <a:ext cx="10228597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Sensores electrónicos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595495"/>
            <a:ext cx="952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851173" y="3169920"/>
            <a:ext cx="13382735" cy="227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“D</a:t>
            </a:r>
            <a:r>
              <a:rPr lang="en-US" sz="3500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ispositivo (sin superponerse a la definición de ‘dispositivo’ brindada para el alcance de este trabajo) que detecta una magnitud física, y los cambios de la misma, y la convierte en una señal eléctrica”.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4446" y="4399934"/>
            <a:ext cx="3173796" cy="3173796"/>
          </a:xfrm>
          <a:custGeom>
            <a:avLst/>
            <a:gdLst/>
            <a:ahLst/>
            <a:cxnLst/>
            <a:rect r="r" b="b" t="t" l="l"/>
            <a:pathLst>
              <a:path h="3173796" w="3173796">
                <a:moveTo>
                  <a:pt x="0" y="0"/>
                </a:moveTo>
                <a:lnTo>
                  <a:pt x="3173796" y="0"/>
                </a:lnTo>
                <a:lnTo>
                  <a:pt x="3173796" y="3173796"/>
                </a:lnTo>
                <a:lnTo>
                  <a:pt x="0" y="3173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19687" y="4781550"/>
            <a:ext cx="2759699" cy="2401960"/>
          </a:xfrm>
          <a:custGeom>
            <a:avLst/>
            <a:gdLst/>
            <a:ahLst/>
            <a:cxnLst/>
            <a:rect r="r" b="b" t="t" l="l"/>
            <a:pathLst>
              <a:path h="2401960" w="2759699">
                <a:moveTo>
                  <a:pt x="0" y="0"/>
                </a:moveTo>
                <a:lnTo>
                  <a:pt x="2759699" y="0"/>
                </a:lnTo>
                <a:lnTo>
                  <a:pt x="2759699" y="2401960"/>
                </a:lnTo>
                <a:lnTo>
                  <a:pt x="0" y="2401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595495"/>
            <a:ext cx="952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631085" y="4781550"/>
            <a:ext cx="3390727" cy="2176847"/>
          </a:xfrm>
          <a:custGeom>
            <a:avLst/>
            <a:gdLst/>
            <a:ahLst/>
            <a:cxnLst/>
            <a:rect r="r" b="b" t="t" l="l"/>
            <a:pathLst>
              <a:path h="2176847" w="3390727">
                <a:moveTo>
                  <a:pt x="0" y="0"/>
                </a:moveTo>
                <a:lnTo>
                  <a:pt x="3390728" y="0"/>
                </a:lnTo>
                <a:lnTo>
                  <a:pt x="3390728" y="2176847"/>
                </a:lnTo>
                <a:lnTo>
                  <a:pt x="0" y="217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70310" y="4526203"/>
            <a:ext cx="3373058" cy="2687541"/>
          </a:xfrm>
          <a:custGeom>
            <a:avLst/>
            <a:gdLst/>
            <a:ahLst/>
            <a:cxnLst/>
            <a:rect r="r" b="b" t="t" l="l"/>
            <a:pathLst>
              <a:path h="2687541" w="3373058">
                <a:moveTo>
                  <a:pt x="0" y="0"/>
                </a:moveTo>
                <a:lnTo>
                  <a:pt x="3373058" y="0"/>
                </a:lnTo>
                <a:lnTo>
                  <a:pt x="3373058" y="2687541"/>
                </a:lnTo>
                <a:lnTo>
                  <a:pt x="0" y="2687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28242" y="1070017"/>
            <a:ext cx="10228597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Ejemplos de sensores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3604" y="3311544"/>
            <a:ext cx="121547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DHT11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39425" y="3311544"/>
            <a:ext cx="336768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Fotorresistencia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07919" y="3311544"/>
            <a:ext cx="123705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MQ-2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04935" y="3311544"/>
            <a:ext cx="70380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PIR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67990" y="4878070"/>
            <a:ext cx="4157688" cy="4157688"/>
          </a:xfrm>
          <a:custGeom>
            <a:avLst/>
            <a:gdLst/>
            <a:ahLst/>
            <a:cxnLst/>
            <a:rect r="r" b="b" t="t" l="l"/>
            <a:pathLst>
              <a:path h="4157688" w="4157688">
                <a:moveTo>
                  <a:pt x="0" y="0"/>
                </a:moveTo>
                <a:lnTo>
                  <a:pt x="4157688" y="0"/>
                </a:lnTo>
                <a:lnTo>
                  <a:pt x="4157688" y="4157688"/>
                </a:lnTo>
                <a:lnTo>
                  <a:pt x="0" y="4157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20421" y="1069208"/>
            <a:ext cx="1084423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Microcontroladores y placas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595495"/>
            <a:ext cx="952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851173" y="3169920"/>
            <a:ext cx="13382735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“Circuito integrado programable capaz de ejecutar diferentes instrucciones de forma secuencial, con el fin de controlar o automatizar algún proceso” (Electrónica y Tecnología, 2022).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77689" y="4392829"/>
            <a:ext cx="2732623" cy="2732623"/>
          </a:xfrm>
          <a:custGeom>
            <a:avLst/>
            <a:gdLst/>
            <a:ahLst/>
            <a:cxnLst/>
            <a:rect r="r" b="b" t="t" l="l"/>
            <a:pathLst>
              <a:path h="2732623" w="2732623">
                <a:moveTo>
                  <a:pt x="0" y="0"/>
                </a:moveTo>
                <a:lnTo>
                  <a:pt x="2732622" y="0"/>
                </a:lnTo>
                <a:lnTo>
                  <a:pt x="2732622" y="2732623"/>
                </a:lnTo>
                <a:lnTo>
                  <a:pt x="0" y="2732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9758" y="2503517"/>
            <a:ext cx="4242805" cy="2121403"/>
          </a:xfrm>
          <a:custGeom>
            <a:avLst/>
            <a:gdLst/>
            <a:ahLst/>
            <a:cxnLst/>
            <a:rect r="r" b="b" t="t" l="l"/>
            <a:pathLst>
              <a:path h="2121403" w="4242805">
                <a:moveTo>
                  <a:pt x="0" y="0"/>
                </a:moveTo>
                <a:lnTo>
                  <a:pt x="4242805" y="0"/>
                </a:lnTo>
                <a:lnTo>
                  <a:pt x="4242805" y="2121402"/>
                </a:lnTo>
                <a:lnTo>
                  <a:pt x="0" y="2121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03954" y="6046640"/>
            <a:ext cx="2705770" cy="2705770"/>
          </a:xfrm>
          <a:custGeom>
            <a:avLst/>
            <a:gdLst/>
            <a:ahLst/>
            <a:cxnLst/>
            <a:rect r="r" b="b" t="t" l="l"/>
            <a:pathLst>
              <a:path h="2705770" w="2705770">
                <a:moveTo>
                  <a:pt x="0" y="0"/>
                </a:moveTo>
                <a:lnTo>
                  <a:pt x="2705770" y="0"/>
                </a:lnTo>
                <a:lnTo>
                  <a:pt x="2705770" y="2705770"/>
                </a:lnTo>
                <a:lnTo>
                  <a:pt x="0" y="2705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91475" y="1070017"/>
            <a:ext cx="7905051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Tecnologías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64040" y="5200187"/>
            <a:ext cx="810058" cy="1600333"/>
            <a:chOff x="0" y="0"/>
            <a:chExt cx="1120320" cy="2213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" y="14732"/>
              <a:ext cx="1114933" cy="2194560"/>
            </a:xfrm>
            <a:custGeom>
              <a:avLst/>
              <a:gdLst/>
              <a:ahLst/>
              <a:cxnLst/>
              <a:rect r="r" b="b" t="t" l="l"/>
              <a:pathLst>
                <a:path h="2194560" w="1114933">
                  <a:moveTo>
                    <a:pt x="1114933" y="2159"/>
                  </a:moveTo>
                  <a:cubicBezTo>
                    <a:pt x="1053719" y="876173"/>
                    <a:pt x="640588" y="1650365"/>
                    <a:pt x="20955" y="2194560"/>
                  </a:cubicBezTo>
                  <a:lnTo>
                    <a:pt x="0" y="2170811"/>
                  </a:lnTo>
                  <a:cubicBezTo>
                    <a:pt x="613791" y="1631823"/>
                    <a:pt x="1022731" y="865251"/>
                    <a:pt x="1083310" y="0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064040" y="3276561"/>
            <a:ext cx="810058" cy="1593044"/>
            <a:chOff x="0" y="0"/>
            <a:chExt cx="1120320" cy="2203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" y="3937"/>
              <a:ext cx="1114933" cy="2184654"/>
            </a:xfrm>
            <a:custGeom>
              <a:avLst/>
              <a:gdLst/>
              <a:ahLst/>
              <a:cxnLst/>
              <a:rect r="r" b="b" t="t" l="l"/>
              <a:pathLst>
                <a:path h="2184654" w="1114933">
                  <a:moveTo>
                    <a:pt x="20955" y="0"/>
                  </a:moveTo>
                  <a:cubicBezTo>
                    <a:pt x="640588" y="543560"/>
                    <a:pt x="1053719" y="1316863"/>
                    <a:pt x="1114933" y="2182368"/>
                  </a:cubicBezTo>
                  <a:lnTo>
                    <a:pt x="1083310" y="2184654"/>
                  </a:lnTo>
                  <a:cubicBezTo>
                    <a:pt x="1022731" y="1327912"/>
                    <a:pt x="613791" y="562229"/>
                    <a:pt x="0" y="23749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744911" y="2984502"/>
            <a:ext cx="385767" cy="386287"/>
            <a:chOff x="0" y="0"/>
            <a:chExt cx="533520" cy="53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527" cy="534289"/>
            </a:xfrm>
            <a:custGeom>
              <a:avLst/>
              <a:gdLst/>
              <a:ahLst/>
              <a:cxnLst/>
              <a:rect r="r" b="b" t="t" l="l"/>
              <a:pathLst>
                <a:path h="534289" w="533527">
                  <a:moveTo>
                    <a:pt x="0" y="267081"/>
                  </a:moveTo>
                  <a:cubicBezTo>
                    <a:pt x="0" y="119634"/>
                    <a:pt x="119380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4020" y="0"/>
                    <a:pt x="533400" y="119634"/>
                    <a:pt x="533400" y="267081"/>
                  </a:cubicBezTo>
                  <a:lnTo>
                    <a:pt x="511175" y="267081"/>
                  </a:lnTo>
                  <a:lnTo>
                    <a:pt x="533527" y="267081"/>
                  </a:lnTo>
                  <a:cubicBezTo>
                    <a:pt x="533527" y="414528"/>
                    <a:pt x="414147" y="534162"/>
                    <a:pt x="266827" y="534162"/>
                  </a:cubicBezTo>
                  <a:lnTo>
                    <a:pt x="266827" y="511937"/>
                  </a:lnTo>
                  <a:lnTo>
                    <a:pt x="266827" y="534289"/>
                  </a:lnTo>
                  <a:cubicBezTo>
                    <a:pt x="119507" y="534289"/>
                    <a:pt x="127" y="414655"/>
                    <a:pt x="127" y="267208"/>
                  </a:cubicBezTo>
                  <a:lnTo>
                    <a:pt x="22352" y="267208"/>
                  </a:lnTo>
                  <a:lnTo>
                    <a:pt x="44577" y="267208"/>
                  </a:lnTo>
                  <a:lnTo>
                    <a:pt x="22352" y="267208"/>
                  </a:lnTo>
                  <a:lnTo>
                    <a:pt x="0" y="267208"/>
                  </a:lnTo>
                  <a:moveTo>
                    <a:pt x="44577" y="267208"/>
                  </a:moveTo>
                  <a:cubicBezTo>
                    <a:pt x="44577" y="279527"/>
                    <a:pt x="34544" y="289560"/>
                    <a:pt x="22225" y="289560"/>
                  </a:cubicBezTo>
                  <a:cubicBezTo>
                    <a:pt x="9906" y="289560"/>
                    <a:pt x="0" y="279400"/>
                    <a:pt x="0" y="267081"/>
                  </a:cubicBezTo>
                  <a:cubicBezTo>
                    <a:pt x="0" y="254762"/>
                    <a:pt x="10033" y="244729"/>
                    <a:pt x="22352" y="244729"/>
                  </a:cubicBezTo>
                  <a:cubicBezTo>
                    <a:pt x="34671" y="244729"/>
                    <a:pt x="44704" y="254762"/>
                    <a:pt x="44704" y="267081"/>
                  </a:cubicBezTo>
                  <a:cubicBezTo>
                    <a:pt x="44704" y="390017"/>
                    <a:pt x="144145" y="489585"/>
                    <a:pt x="266827" y="489585"/>
                  </a:cubicBezTo>
                  <a:cubicBezTo>
                    <a:pt x="389509" y="489585"/>
                    <a:pt x="488950" y="390017"/>
                    <a:pt x="488950" y="267081"/>
                  </a:cubicBezTo>
                  <a:cubicBezTo>
                    <a:pt x="488950" y="144145"/>
                    <a:pt x="389382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4018" y="44577"/>
                    <a:pt x="44577" y="144145"/>
                    <a:pt x="44577" y="267081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43305" y="3083417"/>
            <a:ext cx="188458" cy="188458"/>
            <a:chOff x="0" y="0"/>
            <a:chExt cx="260640" cy="2606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0604" cy="260604"/>
            </a:xfrm>
            <a:custGeom>
              <a:avLst/>
              <a:gdLst/>
              <a:ahLst/>
              <a:cxnLst/>
              <a:rect r="r" b="b" t="t" l="l"/>
              <a:pathLst>
                <a:path h="260604" w="260604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cubicBezTo>
                    <a:pt x="202311" y="0"/>
                    <a:pt x="260604" y="58293"/>
                    <a:pt x="260604" y="130302"/>
                  </a:cubicBezTo>
                  <a:cubicBezTo>
                    <a:pt x="260604" y="202311"/>
                    <a:pt x="202311" y="260604"/>
                    <a:pt x="130302" y="260604"/>
                  </a:cubicBezTo>
                  <a:cubicBezTo>
                    <a:pt x="58293" y="260604"/>
                    <a:pt x="0" y="202311"/>
                    <a:pt x="0" y="13030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681475" y="4842013"/>
            <a:ext cx="385767" cy="385767"/>
            <a:chOff x="0" y="0"/>
            <a:chExt cx="533520" cy="533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527" cy="533527"/>
            </a:xfrm>
            <a:custGeom>
              <a:avLst/>
              <a:gdLst/>
              <a:ahLst/>
              <a:cxnLst/>
              <a:rect r="r" b="b" t="t" l="l"/>
              <a:pathLst>
                <a:path h="533527" w="533527">
                  <a:moveTo>
                    <a:pt x="0" y="266700"/>
                  </a:moveTo>
                  <a:cubicBezTo>
                    <a:pt x="0" y="119380"/>
                    <a:pt x="119380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4020" y="0"/>
                    <a:pt x="533400" y="119380"/>
                    <a:pt x="533400" y="266700"/>
                  </a:cubicBezTo>
                  <a:lnTo>
                    <a:pt x="511175" y="266700"/>
                  </a:lnTo>
                  <a:lnTo>
                    <a:pt x="533527" y="266700"/>
                  </a:lnTo>
                  <a:cubicBezTo>
                    <a:pt x="533527" y="414020"/>
                    <a:pt x="414147" y="533400"/>
                    <a:pt x="266827" y="533400"/>
                  </a:cubicBezTo>
                  <a:lnTo>
                    <a:pt x="266827" y="511175"/>
                  </a:lnTo>
                  <a:lnTo>
                    <a:pt x="266827" y="533527"/>
                  </a:lnTo>
                  <a:cubicBezTo>
                    <a:pt x="119507" y="533527"/>
                    <a:pt x="127" y="414147"/>
                    <a:pt x="127" y="266827"/>
                  </a:cubicBezTo>
                  <a:lnTo>
                    <a:pt x="22352" y="266827"/>
                  </a:lnTo>
                  <a:lnTo>
                    <a:pt x="44577" y="266827"/>
                  </a:lnTo>
                  <a:lnTo>
                    <a:pt x="22352" y="266827"/>
                  </a:lnTo>
                  <a:lnTo>
                    <a:pt x="0" y="266827"/>
                  </a:lnTo>
                  <a:moveTo>
                    <a:pt x="44577" y="266827"/>
                  </a:moveTo>
                  <a:cubicBezTo>
                    <a:pt x="44577" y="279146"/>
                    <a:pt x="34544" y="289179"/>
                    <a:pt x="22225" y="289179"/>
                  </a:cubicBezTo>
                  <a:cubicBezTo>
                    <a:pt x="9906" y="289179"/>
                    <a:pt x="0" y="279146"/>
                    <a:pt x="0" y="266700"/>
                  </a:cubicBezTo>
                  <a:cubicBezTo>
                    <a:pt x="0" y="254254"/>
                    <a:pt x="10033" y="244348"/>
                    <a:pt x="22352" y="244348"/>
                  </a:cubicBezTo>
                  <a:cubicBezTo>
                    <a:pt x="34671" y="244348"/>
                    <a:pt x="44704" y="254381"/>
                    <a:pt x="44704" y="266700"/>
                  </a:cubicBezTo>
                  <a:cubicBezTo>
                    <a:pt x="44704" y="389382"/>
                    <a:pt x="144145" y="488823"/>
                    <a:pt x="266827" y="488823"/>
                  </a:cubicBezTo>
                  <a:cubicBezTo>
                    <a:pt x="389509" y="488823"/>
                    <a:pt x="488823" y="389382"/>
                    <a:pt x="488823" y="266700"/>
                  </a:cubicBezTo>
                  <a:cubicBezTo>
                    <a:pt x="488823" y="144018"/>
                    <a:pt x="389382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4145" y="44577"/>
                    <a:pt x="44577" y="144145"/>
                    <a:pt x="44577" y="26670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779869" y="4940407"/>
            <a:ext cx="188458" cy="188458"/>
            <a:chOff x="0" y="0"/>
            <a:chExt cx="260640" cy="2606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0604" cy="260604"/>
            </a:xfrm>
            <a:custGeom>
              <a:avLst/>
              <a:gdLst/>
              <a:ahLst/>
              <a:cxnLst/>
              <a:rect r="r" b="b" t="t" l="l"/>
              <a:pathLst>
                <a:path h="260604" w="260604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cubicBezTo>
                    <a:pt x="202311" y="0"/>
                    <a:pt x="260604" y="58293"/>
                    <a:pt x="260604" y="130302"/>
                  </a:cubicBezTo>
                  <a:cubicBezTo>
                    <a:pt x="260604" y="202311"/>
                    <a:pt x="202311" y="260604"/>
                    <a:pt x="130302" y="260604"/>
                  </a:cubicBezTo>
                  <a:cubicBezTo>
                    <a:pt x="58293" y="260604"/>
                    <a:pt x="0" y="202311"/>
                    <a:pt x="0" y="13030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744911" y="6706291"/>
            <a:ext cx="385767" cy="383164"/>
            <a:chOff x="0" y="0"/>
            <a:chExt cx="533520" cy="5299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527" cy="529971"/>
            </a:xfrm>
            <a:custGeom>
              <a:avLst/>
              <a:gdLst/>
              <a:ahLst/>
              <a:cxnLst/>
              <a:rect r="r" b="b" t="t" l="l"/>
              <a:pathLst>
                <a:path h="529971" w="533527">
                  <a:moveTo>
                    <a:pt x="0" y="264922"/>
                  </a:moveTo>
                  <a:cubicBezTo>
                    <a:pt x="0" y="118491"/>
                    <a:pt x="119634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3893" y="0"/>
                    <a:pt x="533400" y="118491"/>
                    <a:pt x="533400" y="264922"/>
                  </a:cubicBezTo>
                  <a:lnTo>
                    <a:pt x="511175" y="264922"/>
                  </a:lnTo>
                  <a:lnTo>
                    <a:pt x="533527" y="264922"/>
                  </a:lnTo>
                  <a:cubicBezTo>
                    <a:pt x="533527" y="411353"/>
                    <a:pt x="413893" y="529844"/>
                    <a:pt x="266827" y="529844"/>
                  </a:cubicBezTo>
                  <a:lnTo>
                    <a:pt x="266827" y="507619"/>
                  </a:lnTo>
                  <a:lnTo>
                    <a:pt x="266827" y="529971"/>
                  </a:lnTo>
                  <a:cubicBezTo>
                    <a:pt x="119634" y="529971"/>
                    <a:pt x="0" y="411480"/>
                    <a:pt x="0" y="264922"/>
                  </a:cubicBezTo>
                  <a:lnTo>
                    <a:pt x="22352" y="264922"/>
                  </a:lnTo>
                  <a:lnTo>
                    <a:pt x="44577" y="264922"/>
                  </a:lnTo>
                  <a:lnTo>
                    <a:pt x="22352" y="264922"/>
                  </a:lnTo>
                  <a:lnTo>
                    <a:pt x="0" y="264922"/>
                  </a:lnTo>
                  <a:moveTo>
                    <a:pt x="44577" y="264922"/>
                  </a:moveTo>
                  <a:cubicBezTo>
                    <a:pt x="44577" y="277241"/>
                    <a:pt x="34544" y="287274"/>
                    <a:pt x="22225" y="287274"/>
                  </a:cubicBezTo>
                  <a:cubicBezTo>
                    <a:pt x="9906" y="287274"/>
                    <a:pt x="0" y="277241"/>
                    <a:pt x="0" y="264922"/>
                  </a:cubicBezTo>
                  <a:cubicBezTo>
                    <a:pt x="0" y="252603"/>
                    <a:pt x="10033" y="242570"/>
                    <a:pt x="22352" y="242570"/>
                  </a:cubicBezTo>
                  <a:cubicBezTo>
                    <a:pt x="34671" y="242570"/>
                    <a:pt x="44704" y="252603"/>
                    <a:pt x="44704" y="264922"/>
                  </a:cubicBezTo>
                  <a:cubicBezTo>
                    <a:pt x="44704" y="386461"/>
                    <a:pt x="144018" y="485267"/>
                    <a:pt x="266827" y="485267"/>
                  </a:cubicBezTo>
                  <a:cubicBezTo>
                    <a:pt x="389636" y="485267"/>
                    <a:pt x="488950" y="386461"/>
                    <a:pt x="488950" y="264922"/>
                  </a:cubicBezTo>
                  <a:cubicBezTo>
                    <a:pt x="488950" y="143383"/>
                    <a:pt x="389636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3891" y="44577"/>
                    <a:pt x="44577" y="143383"/>
                    <a:pt x="44577" y="26492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843305" y="6804685"/>
            <a:ext cx="188458" cy="185855"/>
            <a:chOff x="0" y="0"/>
            <a:chExt cx="260640" cy="257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0604" cy="257048"/>
            </a:xfrm>
            <a:custGeom>
              <a:avLst/>
              <a:gdLst/>
              <a:ahLst/>
              <a:cxnLst/>
              <a:rect r="r" b="b" t="t" l="l"/>
              <a:pathLst>
                <a:path h="257048" w="260604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36360" y="7045724"/>
            <a:ext cx="4444385" cy="1738292"/>
            <a:chOff x="0" y="0"/>
            <a:chExt cx="6146640" cy="24040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46673" cy="2404110"/>
            </a:xfrm>
            <a:custGeom>
              <a:avLst/>
              <a:gdLst/>
              <a:ahLst/>
              <a:cxnLst/>
              <a:rect r="r" b="b" t="t" l="l"/>
              <a:pathLst>
                <a:path h="2404110" w="6146673">
                  <a:moveTo>
                    <a:pt x="4943221" y="0"/>
                  </a:moveTo>
                  <a:cubicBezTo>
                    <a:pt x="1211072" y="0"/>
                    <a:pt x="1211072" y="0"/>
                    <a:pt x="1211072" y="0"/>
                  </a:cubicBezTo>
                  <a:cubicBezTo>
                    <a:pt x="952119" y="0"/>
                    <a:pt x="700786" y="83947"/>
                    <a:pt x="502666" y="228981"/>
                  </a:cubicBezTo>
                  <a:cubicBezTo>
                    <a:pt x="0" y="137414"/>
                    <a:pt x="0" y="137414"/>
                    <a:pt x="0" y="137414"/>
                  </a:cubicBezTo>
                  <a:cubicBezTo>
                    <a:pt x="167513" y="618236"/>
                    <a:pt x="167513" y="618236"/>
                    <a:pt x="167513" y="618236"/>
                  </a:cubicBezTo>
                  <a:cubicBezTo>
                    <a:pt x="68580" y="793750"/>
                    <a:pt x="15240" y="992124"/>
                    <a:pt x="15240" y="1198245"/>
                  </a:cubicBezTo>
                  <a:cubicBezTo>
                    <a:pt x="15240" y="1862201"/>
                    <a:pt x="556006" y="2404110"/>
                    <a:pt x="1211072" y="2404110"/>
                  </a:cubicBezTo>
                  <a:cubicBezTo>
                    <a:pt x="4943221" y="2404110"/>
                    <a:pt x="4943221" y="2404110"/>
                    <a:pt x="4943221" y="2404110"/>
                  </a:cubicBezTo>
                  <a:cubicBezTo>
                    <a:pt x="5605907" y="2404110"/>
                    <a:pt x="6146673" y="1862201"/>
                    <a:pt x="6146673" y="1198245"/>
                  </a:cubicBezTo>
                  <a:cubicBezTo>
                    <a:pt x="6146673" y="541909"/>
                    <a:pt x="5605907" y="0"/>
                    <a:pt x="4943221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36360" y="1293064"/>
            <a:ext cx="4444385" cy="1735169"/>
            <a:chOff x="0" y="0"/>
            <a:chExt cx="6146640" cy="23997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46673" cy="2399792"/>
            </a:xfrm>
            <a:custGeom>
              <a:avLst/>
              <a:gdLst/>
              <a:ahLst/>
              <a:cxnLst/>
              <a:rect r="r" b="b" t="t" l="l"/>
              <a:pathLst>
                <a:path h="2399792" w="6146673">
                  <a:moveTo>
                    <a:pt x="4943221" y="0"/>
                  </a:moveTo>
                  <a:cubicBezTo>
                    <a:pt x="1211072" y="0"/>
                    <a:pt x="1211072" y="0"/>
                    <a:pt x="1211072" y="0"/>
                  </a:cubicBezTo>
                  <a:cubicBezTo>
                    <a:pt x="556006" y="0"/>
                    <a:pt x="15240" y="540893"/>
                    <a:pt x="15240" y="1196086"/>
                  </a:cubicBezTo>
                  <a:cubicBezTo>
                    <a:pt x="15240" y="1409446"/>
                    <a:pt x="68580" y="1607439"/>
                    <a:pt x="167513" y="1782699"/>
                  </a:cubicBezTo>
                  <a:cubicBezTo>
                    <a:pt x="0" y="2262632"/>
                    <a:pt x="0" y="2262632"/>
                    <a:pt x="0" y="2262632"/>
                  </a:cubicBezTo>
                  <a:cubicBezTo>
                    <a:pt x="502666" y="2163572"/>
                    <a:pt x="502666" y="2163572"/>
                    <a:pt x="502666" y="2163572"/>
                  </a:cubicBezTo>
                  <a:cubicBezTo>
                    <a:pt x="700659" y="2308352"/>
                    <a:pt x="951992" y="2399792"/>
                    <a:pt x="1211072" y="2399792"/>
                  </a:cubicBezTo>
                  <a:cubicBezTo>
                    <a:pt x="4943221" y="2399792"/>
                    <a:pt x="4943221" y="2399792"/>
                    <a:pt x="4943221" y="2399792"/>
                  </a:cubicBezTo>
                  <a:cubicBezTo>
                    <a:pt x="5605907" y="2399792"/>
                    <a:pt x="6146673" y="1858899"/>
                    <a:pt x="6146673" y="1196086"/>
                  </a:cubicBezTo>
                  <a:cubicBezTo>
                    <a:pt x="6146673" y="540893"/>
                    <a:pt x="5605907" y="0"/>
                    <a:pt x="4943221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472713" y="7277913"/>
            <a:ext cx="1271832" cy="1273915"/>
            <a:chOff x="0" y="0"/>
            <a:chExt cx="1758960" cy="17618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58950" cy="1761744"/>
            </a:xfrm>
            <a:custGeom>
              <a:avLst/>
              <a:gdLst/>
              <a:ahLst/>
              <a:cxnLst/>
              <a:rect r="r" b="b" t="t" l="l"/>
              <a:pathLst>
                <a:path h="1761744" w="1758950">
                  <a:moveTo>
                    <a:pt x="0" y="880872"/>
                  </a:moveTo>
                  <a:cubicBezTo>
                    <a:pt x="0" y="394462"/>
                    <a:pt x="393700" y="0"/>
                    <a:pt x="879475" y="0"/>
                  </a:cubicBezTo>
                  <a:cubicBezTo>
                    <a:pt x="1365250" y="0"/>
                    <a:pt x="1758950" y="394462"/>
                    <a:pt x="1758950" y="880872"/>
                  </a:cubicBezTo>
                  <a:cubicBezTo>
                    <a:pt x="1758950" y="1367282"/>
                    <a:pt x="1365250" y="1761744"/>
                    <a:pt x="879475" y="1761744"/>
                  </a:cubicBezTo>
                  <a:cubicBezTo>
                    <a:pt x="393700" y="1761744"/>
                    <a:pt x="0" y="1367409"/>
                    <a:pt x="0" y="88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472713" y="1547639"/>
            <a:ext cx="1271832" cy="1271832"/>
            <a:chOff x="0" y="0"/>
            <a:chExt cx="1758960" cy="17589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58950" cy="1758950"/>
            </a:xfrm>
            <a:custGeom>
              <a:avLst/>
              <a:gdLst/>
              <a:ahLst/>
              <a:cxnLst/>
              <a:rect r="r" b="b" t="t" l="l"/>
              <a:pathLst>
                <a:path h="1758950" w="1758950">
                  <a:moveTo>
                    <a:pt x="0" y="879475"/>
                  </a:moveTo>
                  <a:cubicBezTo>
                    <a:pt x="0" y="393700"/>
                    <a:pt x="393700" y="0"/>
                    <a:pt x="879475" y="0"/>
                  </a:cubicBezTo>
                  <a:cubicBezTo>
                    <a:pt x="1365250" y="0"/>
                    <a:pt x="1758950" y="393700"/>
                    <a:pt x="1758950" y="879475"/>
                  </a:cubicBezTo>
                  <a:cubicBezTo>
                    <a:pt x="1758950" y="1365250"/>
                    <a:pt x="1365250" y="1758950"/>
                    <a:pt x="879475" y="1758950"/>
                  </a:cubicBezTo>
                  <a:cubicBezTo>
                    <a:pt x="393700" y="1758950"/>
                    <a:pt x="0" y="1365250"/>
                    <a:pt x="0" y="879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769667" y="3251051"/>
            <a:ext cx="3567690" cy="3574458"/>
            <a:chOff x="0" y="0"/>
            <a:chExt cx="4934160" cy="49435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934204" cy="4943475"/>
            </a:xfrm>
            <a:custGeom>
              <a:avLst/>
              <a:gdLst/>
              <a:ahLst/>
              <a:cxnLst/>
              <a:rect r="r" b="b" t="t" l="l"/>
              <a:pathLst>
                <a:path h="4943475" w="4934204">
                  <a:moveTo>
                    <a:pt x="0" y="2471801"/>
                  </a:moveTo>
                  <a:cubicBezTo>
                    <a:pt x="0" y="1106678"/>
                    <a:pt x="1104519" y="0"/>
                    <a:pt x="2467102" y="0"/>
                  </a:cubicBezTo>
                  <a:cubicBezTo>
                    <a:pt x="3829685" y="0"/>
                    <a:pt x="4934204" y="1106678"/>
                    <a:pt x="4934204" y="2471801"/>
                  </a:cubicBezTo>
                  <a:cubicBezTo>
                    <a:pt x="4934204" y="3836924"/>
                    <a:pt x="3829558" y="4943475"/>
                    <a:pt x="2467102" y="4943475"/>
                  </a:cubicBezTo>
                  <a:cubicBezTo>
                    <a:pt x="1104646" y="4943475"/>
                    <a:pt x="0" y="3836924"/>
                    <a:pt x="0" y="2471801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3485676" y="850206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-2017533" y="-219157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685663" y="1746992"/>
            <a:ext cx="873127" cy="873127"/>
          </a:xfrm>
          <a:custGeom>
            <a:avLst/>
            <a:gdLst/>
            <a:ahLst/>
            <a:cxnLst/>
            <a:rect r="r" b="b" t="t" l="l"/>
            <a:pathLst>
              <a:path h="873127" w="873127">
                <a:moveTo>
                  <a:pt x="0" y="0"/>
                </a:moveTo>
                <a:lnTo>
                  <a:pt x="873127" y="0"/>
                </a:lnTo>
                <a:lnTo>
                  <a:pt x="873127" y="873127"/>
                </a:lnTo>
                <a:lnTo>
                  <a:pt x="0" y="873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715395" y="7433497"/>
            <a:ext cx="786468" cy="962746"/>
          </a:xfrm>
          <a:custGeom>
            <a:avLst/>
            <a:gdLst/>
            <a:ahLst/>
            <a:cxnLst/>
            <a:rect r="r" b="b" t="t" l="l"/>
            <a:pathLst>
              <a:path h="962746" w="786468">
                <a:moveTo>
                  <a:pt x="0" y="0"/>
                </a:moveTo>
                <a:lnTo>
                  <a:pt x="786469" y="0"/>
                </a:lnTo>
                <a:lnTo>
                  <a:pt x="786469" y="962746"/>
                </a:lnTo>
                <a:lnTo>
                  <a:pt x="0" y="962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59" t="-13137" r="-403305" b="-39307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6988670" y="3348924"/>
            <a:ext cx="3348687" cy="3348687"/>
          </a:xfrm>
          <a:custGeom>
            <a:avLst/>
            <a:gdLst/>
            <a:ahLst/>
            <a:cxnLst/>
            <a:rect r="r" b="b" t="t" l="l"/>
            <a:pathLst>
              <a:path h="3348687" w="3348687">
                <a:moveTo>
                  <a:pt x="0" y="0"/>
                </a:moveTo>
                <a:lnTo>
                  <a:pt x="3348687" y="0"/>
                </a:lnTo>
                <a:lnTo>
                  <a:pt x="3348687" y="3348687"/>
                </a:lnTo>
                <a:lnTo>
                  <a:pt x="0" y="3348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102708" y="5015818"/>
            <a:ext cx="3950948" cy="114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76"/>
              </a:lnSpc>
              <a:spcBef>
                <a:spcPct val="0"/>
              </a:spcBef>
            </a:pPr>
            <a:r>
              <a:rPr lang="en-US" sz="3316" spc="32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y sus componentes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023718" y="4041734"/>
            <a:ext cx="4564974" cy="9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22"/>
              </a:lnSpc>
              <a:spcBef>
                <a:spcPct val="0"/>
              </a:spcBef>
            </a:pPr>
            <a:r>
              <a:rPr lang="en-US" sz="5813" spc="56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Docker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11183" y="1883607"/>
            <a:ext cx="2676691" cy="57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2"/>
              </a:lnSpc>
              <a:spcBef>
                <a:spcPct val="0"/>
              </a:spcBef>
            </a:pPr>
            <a:r>
              <a:rPr lang="en-US" sz="3342" spc="33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Contenedor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956019" y="7549216"/>
            <a:ext cx="2387019" cy="65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2"/>
              </a:lnSpc>
              <a:spcBef>
                <a:spcPct val="0"/>
              </a:spcBef>
            </a:pPr>
            <a:r>
              <a:rPr lang="en-US" sz="3842" spc="3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Imagen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4754" y="4625548"/>
            <a:ext cx="4816240" cy="3210827"/>
          </a:xfrm>
          <a:custGeom>
            <a:avLst/>
            <a:gdLst/>
            <a:ahLst/>
            <a:cxnLst/>
            <a:rect r="r" b="b" t="t" l="l"/>
            <a:pathLst>
              <a:path h="3210827" w="4816240">
                <a:moveTo>
                  <a:pt x="0" y="0"/>
                </a:moveTo>
                <a:lnTo>
                  <a:pt x="4816240" y="0"/>
                </a:lnTo>
                <a:lnTo>
                  <a:pt x="4816240" y="3210827"/>
                </a:lnTo>
                <a:lnTo>
                  <a:pt x="0" y="3210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6425" y="4810135"/>
            <a:ext cx="4816240" cy="3210827"/>
          </a:xfrm>
          <a:custGeom>
            <a:avLst/>
            <a:gdLst/>
            <a:ahLst/>
            <a:cxnLst/>
            <a:rect r="r" b="b" t="t" l="l"/>
            <a:pathLst>
              <a:path h="3210827" w="4816240">
                <a:moveTo>
                  <a:pt x="0" y="0"/>
                </a:moveTo>
                <a:lnTo>
                  <a:pt x="4816241" y="0"/>
                </a:lnTo>
                <a:lnTo>
                  <a:pt x="4816241" y="3210827"/>
                </a:lnTo>
                <a:lnTo>
                  <a:pt x="0" y="3210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4937216" y="6136178"/>
            <a:ext cx="7772241" cy="189567"/>
          </a:xfrm>
          <a:custGeom>
            <a:avLst/>
            <a:gdLst/>
            <a:ahLst/>
            <a:cxnLst/>
            <a:rect r="r" b="b" t="t" l="l"/>
            <a:pathLst>
              <a:path h="189567" w="7772241">
                <a:moveTo>
                  <a:pt x="0" y="0"/>
                </a:moveTo>
                <a:lnTo>
                  <a:pt x="7772241" y="0"/>
                </a:lnTo>
                <a:lnTo>
                  <a:pt x="7772241" y="189566"/>
                </a:lnTo>
                <a:lnTo>
                  <a:pt x="0" y="189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65594" y="1070017"/>
            <a:ext cx="7905051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Metodología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286065"/>
            <a:ext cx="8636705" cy="771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231F20"/>
                </a:solidFill>
                <a:latin typeface="Lora"/>
                <a:ea typeface="Lora"/>
                <a:cs typeface="Lora"/>
                <a:sym typeface="Lora"/>
              </a:rPr>
              <a:t>Fase 1. Documental y campo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28553" y="3286065"/>
            <a:ext cx="9745528" cy="771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231F20"/>
                </a:solidFill>
                <a:latin typeface="Lora"/>
                <a:ea typeface="Lora"/>
                <a:cs typeface="Lora"/>
                <a:sym typeface="Lora"/>
              </a:rPr>
              <a:t>Fase 2. Desarrollo de solución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28053" y="4411385"/>
            <a:ext cx="8951292" cy="4475646"/>
          </a:xfrm>
          <a:custGeom>
            <a:avLst/>
            <a:gdLst/>
            <a:ahLst/>
            <a:cxnLst/>
            <a:rect r="r" b="b" t="t" l="l"/>
            <a:pathLst>
              <a:path h="4475646" w="8951292">
                <a:moveTo>
                  <a:pt x="0" y="0"/>
                </a:moveTo>
                <a:lnTo>
                  <a:pt x="8951292" y="0"/>
                </a:lnTo>
                <a:lnTo>
                  <a:pt x="8951292" y="4475645"/>
                </a:lnTo>
                <a:lnTo>
                  <a:pt x="0" y="4475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70017"/>
            <a:ext cx="16550667" cy="205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Metodología del desarrollo del sistema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1024" y="4641677"/>
            <a:ext cx="7423701" cy="358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SCRUM es un marco de trabajo ágil utilizado para gestionar el desarrollo de software y cuyo objetivo es entregar productos de alta calidad de manera iterativa e incremental.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31161" y="2558994"/>
            <a:ext cx="10976228" cy="6122261"/>
          </a:xfrm>
          <a:custGeom>
            <a:avLst/>
            <a:gdLst/>
            <a:ahLst/>
            <a:cxnLst/>
            <a:rect r="r" b="b" t="t" l="l"/>
            <a:pathLst>
              <a:path h="6122261" w="10976228">
                <a:moveTo>
                  <a:pt x="0" y="0"/>
                </a:moveTo>
                <a:lnTo>
                  <a:pt x="10976227" y="0"/>
                </a:lnTo>
                <a:lnTo>
                  <a:pt x="10976227" y="6122261"/>
                </a:lnTo>
                <a:lnTo>
                  <a:pt x="0" y="61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91475" y="1070017"/>
            <a:ext cx="7905051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Base de datos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1124" y="3598006"/>
            <a:ext cx="2954225" cy="5308190"/>
          </a:xfrm>
          <a:custGeom>
            <a:avLst/>
            <a:gdLst/>
            <a:ahLst/>
            <a:cxnLst/>
            <a:rect r="r" b="b" t="t" l="l"/>
            <a:pathLst>
              <a:path h="5308190" w="2954225">
                <a:moveTo>
                  <a:pt x="0" y="0"/>
                </a:moveTo>
                <a:lnTo>
                  <a:pt x="2954225" y="0"/>
                </a:lnTo>
                <a:lnTo>
                  <a:pt x="2954225" y="5308190"/>
                </a:lnTo>
                <a:lnTo>
                  <a:pt x="0" y="530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0581" y="3124492"/>
            <a:ext cx="7254253" cy="3428102"/>
          </a:xfrm>
          <a:custGeom>
            <a:avLst/>
            <a:gdLst/>
            <a:ahLst/>
            <a:cxnLst/>
            <a:rect r="r" b="b" t="t" l="l"/>
            <a:pathLst>
              <a:path h="3428102" w="7254253">
                <a:moveTo>
                  <a:pt x="0" y="0"/>
                </a:moveTo>
                <a:lnTo>
                  <a:pt x="7254253" y="0"/>
                </a:lnTo>
                <a:lnTo>
                  <a:pt x="7254253" y="3428102"/>
                </a:lnTo>
                <a:lnTo>
                  <a:pt x="0" y="3428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" t="0" r="-17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42272" y="6695587"/>
            <a:ext cx="7254253" cy="3428102"/>
          </a:xfrm>
          <a:custGeom>
            <a:avLst/>
            <a:gdLst/>
            <a:ahLst/>
            <a:cxnLst/>
            <a:rect r="r" b="b" t="t" l="l"/>
            <a:pathLst>
              <a:path h="3428102" w="7254253">
                <a:moveTo>
                  <a:pt x="0" y="0"/>
                </a:moveTo>
                <a:lnTo>
                  <a:pt x="7254253" y="0"/>
                </a:lnTo>
                <a:lnTo>
                  <a:pt x="7254253" y="3428101"/>
                </a:lnTo>
                <a:lnTo>
                  <a:pt x="0" y="3428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23098" y="3810456"/>
            <a:ext cx="1421627" cy="1421627"/>
          </a:xfrm>
          <a:custGeom>
            <a:avLst/>
            <a:gdLst/>
            <a:ahLst/>
            <a:cxnLst/>
            <a:rect r="r" b="b" t="t" l="l"/>
            <a:pathLst>
              <a:path h="1421627" w="1421627">
                <a:moveTo>
                  <a:pt x="0" y="0"/>
                </a:moveTo>
                <a:lnTo>
                  <a:pt x="1421627" y="0"/>
                </a:lnTo>
                <a:lnTo>
                  <a:pt x="1421627" y="1421627"/>
                </a:lnTo>
                <a:lnTo>
                  <a:pt x="0" y="1421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11575" y="1070083"/>
            <a:ext cx="10515647" cy="101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Diseño de la aplicación</a:t>
            </a:r>
          </a:p>
        </p:txBody>
      </p:sp>
      <p:sp>
        <p:nvSpPr>
          <p:cNvPr name="AutoShape 9" id="9"/>
          <p:cNvSpPr/>
          <p:nvPr/>
        </p:nvSpPr>
        <p:spPr>
          <a:xfrm>
            <a:off x="11025678" y="4540319"/>
            <a:ext cx="2393662" cy="0"/>
          </a:xfrm>
          <a:prstGeom prst="line">
            <a:avLst/>
          </a:prstGeom>
          <a:ln cap="flat" w="38100">
            <a:solidFill>
              <a:srgbClr val="4BACC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7803334" y="4559369"/>
            <a:ext cx="1819764" cy="0"/>
          </a:xfrm>
          <a:prstGeom prst="line">
            <a:avLst/>
          </a:prstGeom>
          <a:ln cap="flat" w="38100">
            <a:solidFill>
              <a:srgbClr val="4BACC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10314861" y="5232083"/>
            <a:ext cx="0" cy="983346"/>
          </a:xfrm>
          <a:prstGeom prst="line">
            <a:avLst/>
          </a:prstGeom>
          <a:ln cap="flat" w="38100">
            <a:solidFill>
              <a:srgbClr val="4BACC6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533844" cy="10287000"/>
            <a:chOff x="0" y="0"/>
            <a:chExt cx="22475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75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47597">
                  <a:moveTo>
                    <a:pt x="0" y="0"/>
                  </a:moveTo>
                  <a:lnTo>
                    <a:pt x="2247597" y="0"/>
                  </a:lnTo>
                  <a:lnTo>
                    <a:pt x="22475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7E7EF">
                <a:alpha val="6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24759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82746" y="2424086"/>
            <a:ext cx="6636723" cy="6493178"/>
            <a:chOff x="0" y="0"/>
            <a:chExt cx="1747943" cy="17101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7944" cy="1710137"/>
            </a:xfrm>
            <a:custGeom>
              <a:avLst/>
              <a:gdLst/>
              <a:ahLst/>
              <a:cxnLst/>
              <a:rect r="r" b="b" t="t" l="l"/>
              <a:pathLst>
                <a:path h="1710137" w="1747944">
                  <a:moveTo>
                    <a:pt x="0" y="0"/>
                  </a:moveTo>
                  <a:lnTo>
                    <a:pt x="1747944" y="0"/>
                  </a:lnTo>
                  <a:lnTo>
                    <a:pt x="1747944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47943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021801" y="1255436"/>
            <a:ext cx="5024086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6"/>
              </a:lnSpc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Agenda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94778" y="2747573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94778" y="346664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94778" y="418102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94778" y="489539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14379" y="560977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14379" y="632414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94778" y="703852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70856" y="2845999"/>
            <a:ext cx="5790503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Introducción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0856" y="3559823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Marco teórico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70856" y="4277098"/>
            <a:ext cx="5790503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Metodología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70856" y="4990921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Diseño de la solución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70856" y="5705296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Dispositivos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70856" y="6419671"/>
            <a:ext cx="5790503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70856" y="7134046"/>
            <a:ext cx="6076629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Web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94778" y="775289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70856" y="7629346"/>
            <a:ext cx="6076629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Conclusiones y recomendaciones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50969" y="5727141"/>
            <a:ext cx="5986062" cy="3232473"/>
          </a:xfrm>
          <a:custGeom>
            <a:avLst/>
            <a:gdLst/>
            <a:ahLst/>
            <a:cxnLst/>
            <a:rect r="r" b="b" t="t" l="l"/>
            <a:pathLst>
              <a:path h="3232473" w="5986062">
                <a:moveTo>
                  <a:pt x="0" y="0"/>
                </a:moveTo>
                <a:lnTo>
                  <a:pt x="5986062" y="0"/>
                </a:lnTo>
                <a:lnTo>
                  <a:pt x="5986062" y="3232473"/>
                </a:lnTo>
                <a:lnTo>
                  <a:pt x="0" y="323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91475" y="1070017"/>
            <a:ext cx="7905051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Dispositivos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6941" y="2330575"/>
            <a:ext cx="13854118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“Artefacto electrónico compuesto por un sensor (o más) encargado de medir físicamente un fenómeno y devolver un valor en forma de señal eléctrica; un microcontrolador (o más) encargado de recibir dichas señales eléctricas y procesarlas; componentes electrónicos como jumpers, resistencias, entre otros, necesarios para el correcto funcionamiento del sensor y su comunicación con el microcontrolador.”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32664" y="2453387"/>
            <a:ext cx="7008835" cy="5380226"/>
          </a:xfrm>
          <a:custGeom>
            <a:avLst/>
            <a:gdLst/>
            <a:ahLst/>
            <a:cxnLst/>
            <a:rect r="r" b="b" t="t" l="l"/>
            <a:pathLst>
              <a:path h="5380226" w="7008835">
                <a:moveTo>
                  <a:pt x="0" y="0"/>
                </a:moveTo>
                <a:lnTo>
                  <a:pt x="7008835" y="0"/>
                </a:lnTo>
                <a:lnTo>
                  <a:pt x="7008835" y="5380226"/>
                </a:lnTo>
                <a:lnTo>
                  <a:pt x="0" y="5380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093" t="-19998" r="-33529" b="-2969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1247" y="3632510"/>
            <a:ext cx="5740924" cy="3685673"/>
          </a:xfrm>
          <a:custGeom>
            <a:avLst/>
            <a:gdLst/>
            <a:ahLst/>
            <a:cxnLst/>
            <a:rect r="r" b="b" t="t" l="l"/>
            <a:pathLst>
              <a:path h="3685673" w="5740924">
                <a:moveTo>
                  <a:pt x="0" y="0"/>
                </a:moveTo>
                <a:lnTo>
                  <a:pt x="5740924" y="0"/>
                </a:lnTo>
                <a:lnTo>
                  <a:pt x="5740924" y="3685673"/>
                </a:lnTo>
                <a:lnTo>
                  <a:pt x="0" y="3685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4819" y="1117642"/>
            <a:ext cx="14875691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0"/>
              </a:lnSpc>
              <a:spcBef>
                <a:spcPct val="0"/>
              </a:spcBef>
            </a:pPr>
            <a:r>
              <a:rPr lang="en-US" sz="3500" spc="34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DISPOSITIVO DE MONITOREO DE CALIDAD DE AIRE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762859"/>
            <a:ext cx="6822194" cy="5308820"/>
          </a:xfrm>
          <a:custGeom>
            <a:avLst/>
            <a:gdLst/>
            <a:ahLst/>
            <a:cxnLst/>
            <a:rect r="r" b="b" t="t" l="l"/>
            <a:pathLst>
              <a:path h="5308820" w="6822194">
                <a:moveTo>
                  <a:pt x="0" y="0"/>
                </a:moveTo>
                <a:lnTo>
                  <a:pt x="6822194" y="0"/>
                </a:lnTo>
                <a:lnTo>
                  <a:pt x="6822194" y="5308820"/>
                </a:lnTo>
                <a:lnTo>
                  <a:pt x="0" y="5308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484" t="-13120" r="-30286" b="-5791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08157" y="3114785"/>
            <a:ext cx="3296656" cy="4604968"/>
          </a:xfrm>
          <a:custGeom>
            <a:avLst/>
            <a:gdLst/>
            <a:ahLst/>
            <a:cxnLst/>
            <a:rect r="r" b="b" t="t" l="l"/>
            <a:pathLst>
              <a:path h="4604968" w="3296656">
                <a:moveTo>
                  <a:pt x="0" y="0"/>
                </a:moveTo>
                <a:lnTo>
                  <a:pt x="3296656" y="0"/>
                </a:lnTo>
                <a:lnTo>
                  <a:pt x="3296656" y="4604968"/>
                </a:lnTo>
                <a:lnTo>
                  <a:pt x="0" y="4604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914" t="0" r="-35709" b="-1859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4819" y="1117642"/>
            <a:ext cx="14875691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0"/>
              </a:lnSpc>
              <a:spcBef>
                <a:spcPct val="0"/>
              </a:spcBef>
            </a:pPr>
            <a:r>
              <a:rPr lang="en-US" sz="3500" spc="34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DISPOSITIVO MEDIDOR DE TEMPERATURA Y HUMEDAD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7257" y="2487328"/>
            <a:ext cx="13333486" cy="6358406"/>
          </a:xfrm>
          <a:custGeom>
            <a:avLst/>
            <a:gdLst/>
            <a:ahLst/>
            <a:cxnLst/>
            <a:rect r="r" b="b" t="t" l="l"/>
            <a:pathLst>
              <a:path h="6358406" w="13333486">
                <a:moveTo>
                  <a:pt x="0" y="0"/>
                </a:moveTo>
                <a:lnTo>
                  <a:pt x="13333486" y="0"/>
                </a:lnTo>
                <a:lnTo>
                  <a:pt x="13333486" y="6358407"/>
                </a:lnTo>
                <a:lnTo>
                  <a:pt x="0" y="6358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4BACC6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912375" y="1252957"/>
            <a:ext cx="8184150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90226" y="2540366"/>
            <a:ext cx="9707547" cy="6408604"/>
          </a:xfrm>
          <a:custGeom>
            <a:avLst/>
            <a:gdLst/>
            <a:ahLst/>
            <a:cxnLst/>
            <a:rect r="r" b="b" t="t" l="l"/>
            <a:pathLst>
              <a:path h="6408604" w="9707547">
                <a:moveTo>
                  <a:pt x="0" y="0"/>
                </a:moveTo>
                <a:lnTo>
                  <a:pt x="9707548" y="0"/>
                </a:lnTo>
                <a:lnTo>
                  <a:pt x="9707548" y="6408603"/>
                </a:lnTo>
                <a:lnTo>
                  <a:pt x="0" y="6408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4BACC6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912375" y="1267117"/>
            <a:ext cx="8184150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39007" y="2939365"/>
            <a:ext cx="13609986" cy="5261368"/>
          </a:xfrm>
          <a:custGeom>
            <a:avLst/>
            <a:gdLst/>
            <a:ahLst/>
            <a:cxnLst/>
            <a:rect r="r" b="b" t="t" l="l"/>
            <a:pathLst>
              <a:path h="5261368" w="13609986">
                <a:moveTo>
                  <a:pt x="0" y="0"/>
                </a:moveTo>
                <a:lnTo>
                  <a:pt x="13609986" y="0"/>
                </a:lnTo>
                <a:lnTo>
                  <a:pt x="13609986" y="5261368"/>
                </a:lnTo>
                <a:lnTo>
                  <a:pt x="0" y="526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12375" y="1267117"/>
            <a:ext cx="8184150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2345" y="2893793"/>
            <a:ext cx="12083310" cy="4698171"/>
          </a:xfrm>
          <a:custGeom>
            <a:avLst/>
            <a:gdLst/>
            <a:ahLst/>
            <a:cxnLst/>
            <a:rect r="r" b="b" t="t" l="l"/>
            <a:pathLst>
              <a:path h="4698171" w="12083310">
                <a:moveTo>
                  <a:pt x="0" y="0"/>
                </a:moveTo>
                <a:lnTo>
                  <a:pt x="12083310" y="0"/>
                </a:lnTo>
                <a:lnTo>
                  <a:pt x="12083310" y="4698171"/>
                </a:lnTo>
                <a:lnTo>
                  <a:pt x="0" y="4698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51925" y="1268774"/>
            <a:ext cx="8184150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46604" y="2285024"/>
            <a:ext cx="10794792" cy="6553103"/>
          </a:xfrm>
          <a:custGeom>
            <a:avLst/>
            <a:gdLst/>
            <a:ahLst/>
            <a:cxnLst/>
            <a:rect r="r" b="b" t="t" l="l"/>
            <a:pathLst>
              <a:path h="6553103" w="10794792">
                <a:moveTo>
                  <a:pt x="0" y="0"/>
                </a:moveTo>
                <a:lnTo>
                  <a:pt x="10794792" y="0"/>
                </a:lnTo>
                <a:lnTo>
                  <a:pt x="10794792" y="6553103"/>
                </a:lnTo>
                <a:lnTo>
                  <a:pt x="0" y="6553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51925" y="1268774"/>
            <a:ext cx="8184150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4895" y="2573641"/>
            <a:ext cx="6614060" cy="5627092"/>
          </a:xfrm>
          <a:custGeom>
            <a:avLst/>
            <a:gdLst/>
            <a:ahLst/>
            <a:cxnLst/>
            <a:rect r="r" b="b" t="t" l="l"/>
            <a:pathLst>
              <a:path h="5627092" w="6614060">
                <a:moveTo>
                  <a:pt x="0" y="0"/>
                </a:moveTo>
                <a:lnTo>
                  <a:pt x="6614060" y="0"/>
                </a:lnTo>
                <a:lnTo>
                  <a:pt x="6614060" y="5627092"/>
                </a:lnTo>
                <a:lnTo>
                  <a:pt x="0" y="5627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73814" y="2573641"/>
            <a:ext cx="6724522" cy="5627092"/>
          </a:xfrm>
          <a:custGeom>
            <a:avLst/>
            <a:gdLst/>
            <a:ahLst/>
            <a:cxnLst/>
            <a:rect r="r" b="b" t="t" l="l"/>
            <a:pathLst>
              <a:path h="5627092" w="6724522">
                <a:moveTo>
                  <a:pt x="0" y="0"/>
                </a:moveTo>
                <a:lnTo>
                  <a:pt x="6724522" y="0"/>
                </a:lnTo>
                <a:lnTo>
                  <a:pt x="6724522" y="5627092"/>
                </a:lnTo>
                <a:lnTo>
                  <a:pt x="0" y="5627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" t="0" r="-2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51925" y="1268774"/>
            <a:ext cx="8184150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136" y="3226129"/>
            <a:ext cx="6785007" cy="4143398"/>
          </a:xfrm>
          <a:custGeom>
            <a:avLst/>
            <a:gdLst/>
            <a:ahLst/>
            <a:cxnLst/>
            <a:rect r="r" b="b" t="t" l="l"/>
            <a:pathLst>
              <a:path h="4143398" w="6785007">
                <a:moveTo>
                  <a:pt x="0" y="0"/>
                </a:moveTo>
                <a:lnTo>
                  <a:pt x="6785007" y="0"/>
                </a:lnTo>
                <a:lnTo>
                  <a:pt x="6785007" y="4143398"/>
                </a:lnTo>
                <a:lnTo>
                  <a:pt x="0" y="414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286090"/>
            <a:ext cx="8703844" cy="2657587"/>
          </a:xfrm>
          <a:custGeom>
            <a:avLst/>
            <a:gdLst/>
            <a:ahLst/>
            <a:cxnLst/>
            <a:rect r="r" b="b" t="t" l="l"/>
            <a:pathLst>
              <a:path h="2657587" w="8703844">
                <a:moveTo>
                  <a:pt x="0" y="0"/>
                </a:moveTo>
                <a:lnTo>
                  <a:pt x="8703844" y="0"/>
                </a:lnTo>
                <a:lnTo>
                  <a:pt x="8703844" y="2657587"/>
                </a:lnTo>
                <a:lnTo>
                  <a:pt x="0" y="2657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76893" y="6311960"/>
            <a:ext cx="8217329" cy="3777546"/>
          </a:xfrm>
          <a:custGeom>
            <a:avLst/>
            <a:gdLst/>
            <a:ahLst/>
            <a:cxnLst/>
            <a:rect r="r" b="b" t="t" l="l"/>
            <a:pathLst>
              <a:path h="3777546" w="8217329">
                <a:moveTo>
                  <a:pt x="0" y="0"/>
                </a:moveTo>
                <a:lnTo>
                  <a:pt x="8217329" y="0"/>
                </a:lnTo>
                <a:lnTo>
                  <a:pt x="8217329" y="3777546"/>
                </a:lnTo>
                <a:lnTo>
                  <a:pt x="0" y="3777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96689" y="2086267"/>
            <a:ext cx="2047914" cy="1154279"/>
          </a:xfrm>
          <a:custGeom>
            <a:avLst/>
            <a:gdLst/>
            <a:ahLst/>
            <a:cxnLst/>
            <a:rect r="r" b="b" t="t" l="l"/>
            <a:pathLst>
              <a:path h="1154279" w="2047914">
                <a:moveTo>
                  <a:pt x="0" y="0"/>
                </a:moveTo>
                <a:lnTo>
                  <a:pt x="2047914" y="0"/>
                </a:lnTo>
                <a:lnTo>
                  <a:pt x="2047914" y="1154279"/>
                </a:lnTo>
                <a:lnTo>
                  <a:pt x="0" y="1154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98380" y="1070017"/>
            <a:ext cx="13559490" cy="101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Resultados en Aplicación web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7788121">
            <a:off x="15413319" y="5722475"/>
            <a:ext cx="2047914" cy="1154279"/>
          </a:xfrm>
          <a:custGeom>
            <a:avLst/>
            <a:gdLst/>
            <a:ahLst/>
            <a:cxnLst/>
            <a:rect r="r" b="b" t="t" l="l"/>
            <a:pathLst>
              <a:path h="1154279" w="2047914">
                <a:moveTo>
                  <a:pt x="0" y="0"/>
                </a:moveTo>
                <a:lnTo>
                  <a:pt x="2047914" y="0"/>
                </a:lnTo>
                <a:lnTo>
                  <a:pt x="2047914" y="1154279"/>
                </a:lnTo>
                <a:lnTo>
                  <a:pt x="0" y="1154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549" y="358377"/>
            <a:ext cx="4296549" cy="9570246"/>
            <a:chOff x="0" y="0"/>
            <a:chExt cx="1131601" cy="2520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90462" y="2913430"/>
            <a:ext cx="8564607" cy="2629060"/>
            <a:chOff x="0" y="0"/>
            <a:chExt cx="2255699" cy="6924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5699" cy="692427"/>
            </a:xfrm>
            <a:custGeom>
              <a:avLst/>
              <a:gdLst/>
              <a:ahLst/>
              <a:cxnLst/>
              <a:rect r="r" b="b" t="t" l="l"/>
              <a:pathLst>
                <a:path h="692427" w="2255699">
                  <a:moveTo>
                    <a:pt x="0" y="0"/>
                  </a:moveTo>
                  <a:lnTo>
                    <a:pt x="2255699" y="0"/>
                  </a:lnTo>
                  <a:lnTo>
                    <a:pt x="2255699" y="692427"/>
                  </a:lnTo>
                  <a:lnTo>
                    <a:pt x="0" y="692427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255699" cy="711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90438" y="2992031"/>
            <a:ext cx="8372113" cy="2451725"/>
            <a:chOff x="0" y="0"/>
            <a:chExt cx="2205001" cy="6457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5001" cy="645722"/>
            </a:xfrm>
            <a:custGeom>
              <a:avLst/>
              <a:gdLst/>
              <a:ahLst/>
              <a:cxnLst/>
              <a:rect r="r" b="b" t="t" l="l"/>
              <a:pathLst>
                <a:path h="645722" w="2205001">
                  <a:moveTo>
                    <a:pt x="0" y="0"/>
                  </a:moveTo>
                  <a:lnTo>
                    <a:pt x="2205001" y="0"/>
                  </a:lnTo>
                  <a:lnTo>
                    <a:pt x="2205001" y="645722"/>
                  </a:lnTo>
                  <a:lnTo>
                    <a:pt x="0" y="645722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205001" cy="664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646543" y="5885390"/>
            <a:ext cx="2805585" cy="2864129"/>
          </a:xfrm>
          <a:custGeom>
            <a:avLst/>
            <a:gdLst/>
            <a:ahLst/>
            <a:cxnLst/>
            <a:rect r="r" b="b" t="t" l="l"/>
            <a:pathLst>
              <a:path h="2864129" w="2805585">
                <a:moveTo>
                  <a:pt x="0" y="0"/>
                </a:moveTo>
                <a:lnTo>
                  <a:pt x="2805585" y="0"/>
                </a:lnTo>
                <a:lnTo>
                  <a:pt x="2805585" y="2864128"/>
                </a:lnTo>
                <a:lnTo>
                  <a:pt x="0" y="286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90462" y="5959229"/>
            <a:ext cx="3611469" cy="2790289"/>
          </a:xfrm>
          <a:custGeom>
            <a:avLst/>
            <a:gdLst/>
            <a:ahLst/>
            <a:cxnLst/>
            <a:rect r="r" b="b" t="t" l="l"/>
            <a:pathLst>
              <a:path h="2790289" w="3611469">
                <a:moveTo>
                  <a:pt x="0" y="0"/>
                </a:moveTo>
                <a:lnTo>
                  <a:pt x="3611469" y="0"/>
                </a:lnTo>
                <a:lnTo>
                  <a:pt x="3611469" y="2790289"/>
                </a:lnTo>
                <a:lnTo>
                  <a:pt x="0" y="2790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20240" y="904340"/>
            <a:ext cx="7905051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Introducción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20240" y="2217357"/>
            <a:ext cx="7905051" cy="35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9"/>
              </a:lnSpc>
              <a:spcBef>
                <a:spcPct val="0"/>
              </a:spcBef>
            </a:pPr>
            <a:r>
              <a:rPr lang="en-US" sz="2050" spc="200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ANTECEDENTES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90438" y="2990161"/>
            <a:ext cx="8372113" cy="242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19"/>
              </a:lnSpc>
            </a:pPr>
            <a:r>
              <a:rPr lang="en-US" sz="1753" spc="17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Este proyecto es una continuación de los efuerzos de dos trabajos de graduación previos que establecieron las bases para la red LoRa y LoRaWAN en la UCA:</a:t>
            </a:r>
          </a:p>
          <a:p>
            <a:pPr algn="just" marL="378581" indent="-189290" lvl="1">
              <a:lnSpc>
                <a:spcPts val="2419"/>
              </a:lnSpc>
              <a:buFont typeface="Arial"/>
              <a:buChar char="•"/>
            </a:pPr>
            <a:r>
              <a:rPr lang="en-US" sz="1753" spc="17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Medición y análisis espectral de señales de transceptores LoRa (Garcilazo García y Santos Salgado, 2022)</a:t>
            </a:r>
          </a:p>
          <a:p>
            <a:pPr algn="just" marL="378581" indent="-189290" lvl="1">
              <a:lnSpc>
                <a:spcPts val="2419"/>
              </a:lnSpc>
              <a:buFont typeface="Arial"/>
              <a:buChar char="•"/>
            </a:pPr>
            <a:r>
              <a:rPr lang="en-US" sz="1753" spc="17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Red LoRaWAN. Modelado y caracterización de los sistemas de transmisión, procesamiento y del entorno de propagación (Araya Flores et al., 2022)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90462" y="8730468"/>
            <a:ext cx="3611469" cy="53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53"/>
              </a:lnSpc>
            </a:pPr>
            <a:r>
              <a:rPr lang="en-US" sz="1053" spc="10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Espectrograma de LoRa en la UCA a 915 MHz. Fuente [Garcilazo García y Santos Salgado. (2022).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43601" y="8730468"/>
            <a:ext cx="3611469" cy="53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53"/>
              </a:lnSpc>
            </a:pPr>
            <a:r>
              <a:rPr lang="en-US" sz="1053" spc="10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Mapa de Voronoi para antena de 3dbi SF7 recorrido UCA. Fuente [Araya Flores et al. (2022).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0805" y="2727051"/>
            <a:ext cx="3128960" cy="6953243"/>
          </a:xfrm>
          <a:custGeom>
            <a:avLst/>
            <a:gdLst/>
            <a:ahLst/>
            <a:cxnLst/>
            <a:rect r="r" b="b" t="t" l="l"/>
            <a:pathLst>
              <a:path h="6953243" w="3128960">
                <a:moveTo>
                  <a:pt x="0" y="0"/>
                </a:moveTo>
                <a:lnTo>
                  <a:pt x="3128960" y="0"/>
                </a:lnTo>
                <a:lnTo>
                  <a:pt x="3128960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59103" y="4734965"/>
            <a:ext cx="2115883" cy="2110179"/>
          </a:xfrm>
          <a:custGeom>
            <a:avLst/>
            <a:gdLst/>
            <a:ahLst/>
            <a:cxnLst/>
            <a:rect r="r" b="b" t="t" l="l"/>
            <a:pathLst>
              <a:path h="2110179" w="2115883">
                <a:moveTo>
                  <a:pt x="0" y="0"/>
                </a:moveTo>
                <a:lnTo>
                  <a:pt x="2115883" y="0"/>
                </a:lnTo>
                <a:lnTo>
                  <a:pt x="2115883" y="2110179"/>
                </a:lnTo>
                <a:lnTo>
                  <a:pt x="0" y="2110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80784" y="3209722"/>
            <a:ext cx="8272241" cy="5160664"/>
          </a:xfrm>
          <a:custGeom>
            <a:avLst/>
            <a:gdLst/>
            <a:ahLst/>
            <a:cxnLst/>
            <a:rect r="r" b="b" t="t" l="l"/>
            <a:pathLst>
              <a:path h="5160664" w="8272241">
                <a:moveTo>
                  <a:pt x="0" y="0"/>
                </a:moveTo>
                <a:lnTo>
                  <a:pt x="8272241" y="0"/>
                </a:lnTo>
                <a:lnTo>
                  <a:pt x="8272241" y="5160664"/>
                </a:lnTo>
                <a:lnTo>
                  <a:pt x="0" y="5160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53075" y="2527315"/>
            <a:ext cx="807528" cy="6525479"/>
          </a:xfrm>
          <a:custGeom>
            <a:avLst/>
            <a:gdLst/>
            <a:ahLst/>
            <a:cxnLst/>
            <a:rect r="r" b="b" t="t" l="l"/>
            <a:pathLst>
              <a:path h="6525479" w="807528">
                <a:moveTo>
                  <a:pt x="0" y="0"/>
                </a:moveTo>
                <a:lnTo>
                  <a:pt x="807528" y="0"/>
                </a:lnTo>
                <a:lnTo>
                  <a:pt x="807528" y="6525479"/>
                </a:lnTo>
                <a:lnTo>
                  <a:pt x="0" y="6525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24432" y="1070083"/>
            <a:ext cx="13839136" cy="101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Resultados en Aplicación móvil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2749" y="851369"/>
            <a:ext cx="13792897" cy="1276485"/>
            <a:chOff x="0" y="0"/>
            <a:chExt cx="4600584" cy="425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00584" cy="425768"/>
            </a:xfrm>
            <a:custGeom>
              <a:avLst/>
              <a:gdLst/>
              <a:ahLst/>
              <a:cxnLst/>
              <a:rect r="r" b="b" t="t" l="l"/>
              <a:pathLst>
                <a:path h="425768" w="4600584">
                  <a:moveTo>
                    <a:pt x="0" y="0"/>
                  </a:moveTo>
                  <a:lnTo>
                    <a:pt x="4600584" y="0"/>
                  </a:lnTo>
                  <a:lnTo>
                    <a:pt x="4600584" y="425768"/>
                  </a:lnTo>
                  <a:lnTo>
                    <a:pt x="0" y="425768"/>
                  </a:lnTo>
                  <a:close/>
                </a:path>
              </a:pathLst>
            </a:custGeom>
            <a:solidFill>
              <a:srgbClr val="FFFFFF">
                <a:alpha val="9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4600584" cy="530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746"/>
                </a:lnSpc>
                <a:spcBef>
                  <a:spcPct val="0"/>
                </a:spcBef>
              </a:pPr>
              <a:r>
                <a:rPr lang="en-US" sz="5613" spc="550">
                  <a:solidFill>
                    <a:srgbClr val="231F20">
                      <a:alpha val="96863"/>
                    </a:srgbClr>
                  </a:solidFill>
                  <a:latin typeface="TT Drugs"/>
                  <a:ea typeface="TT Drugs"/>
                  <a:cs typeface="TT Drugs"/>
                  <a:sym typeface="TT Drugs"/>
                </a:rPr>
                <a:t>Conclusiones y recomendaciones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724872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99978" y="8739100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3" y="0"/>
                </a:lnTo>
                <a:lnTo>
                  <a:pt x="5257723" y="1038400"/>
                </a:lnTo>
                <a:lnTo>
                  <a:pt x="0" y="103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804350" y="3528277"/>
            <a:ext cx="5454950" cy="5730023"/>
            <a:chOff x="0" y="0"/>
            <a:chExt cx="1386801" cy="14567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6801" cy="1456733"/>
            </a:xfrm>
            <a:custGeom>
              <a:avLst/>
              <a:gdLst/>
              <a:ahLst/>
              <a:cxnLst/>
              <a:rect r="r" b="b" t="t" l="l"/>
              <a:pathLst>
                <a:path h="1456733" w="1386801">
                  <a:moveTo>
                    <a:pt x="5677" y="0"/>
                  </a:moveTo>
                  <a:lnTo>
                    <a:pt x="1381124" y="0"/>
                  </a:lnTo>
                  <a:cubicBezTo>
                    <a:pt x="1384260" y="0"/>
                    <a:pt x="1386801" y="2542"/>
                    <a:pt x="1386801" y="5677"/>
                  </a:cubicBezTo>
                  <a:lnTo>
                    <a:pt x="1386801" y="1451056"/>
                  </a:lnTo>
                  <a:cubicBezTo>
                    <a:pt x="1386801" y="1454191"/>
                    <a:pt x="1384260" y="1456733"/>
                    <a:pt x="1381124" y="1456733"/>
                  </a:cubicBezTo>
                  <a:lnTo>
                    <a:pt x="5677" y="1456733"/>
                  </a:lnTo>
                  <a:cubicBezTo>
                    <a:pt x="2542" y="1456733"/>
                    <a:pt x="0" y="1454191"/>
                    <a:pt x="0" y="1451056"/>
                  </a:cubicBezTo>
                  <a:lnTo>
                    <a:pt x="0" y="5677"/>
                  </a:lnTo>
                  <a:cubicBezTo>
                    <a:pt x="0" y="2542"/>
                    <a:pt x="2542" y="0"/>
                    <a:pt x="567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386801" cy="1475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3528277"/>
            <a:ext cx="5514528" cy="5730023"/>
            <a:chOff x="0" y="0"/>
            <a:chExt cx="1401948" cy="14567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01948" cy="1456733"/>
            </a:xfrm>
            <a:custGeom>
              <a:avLst/>
              <a:gdLst/>
              <a:ahLst/>
              <a:cxnLst/>
              <a:rect r="r" b="b" t="t" l="l"/>
              <a:pathLst>
                <a:path h="1456733" w="1401948">
                  <a:moveTo>
                    <a:pt x="5616" y="0"/>
                  </a:moveTo>
                  <a:lnTo>
                    <a:pt x="1396332" y="0"/>
                  </a:lnTo>
                  <a:cubicBezTo>
                    <a:pt x="1397822" y="0"/>
                    <a:pt x="1399250" y="592"/>
                    <a:pt x="1400303" y="1645"/>
                  </a:cubicBezTo>
                  <a:cubicBezTo>
                    <a:pt x="1401356" y="2698"/>
                    <a:pt x="1401948" y="4126"/>
                    <a:pt x="1401948" y="5616"/>
                  </a:cubicBezTo>
                  <a:lnTo>
                    <a:pt x="1401948" y="1451117"/>
                  </a:lnTo>
                  <a:cubicBezTo>
                    <a:pt x="1401948" y="1452606"/>
                    <a:pt x="1401356" y="1454035"/>
                    <a:pt x="1400303" y="1455088"/>
                  </a:cubicBezTo>
                  <a:cubicBezTo>
                    <a:pt x="1399250" y="1456141"/>
                    <a:pt x="1397822" y="1456733"/>
                    <a:pt x="1396332" y="1456733"/>
                  </a:cubicBezTo>
                  <a:lnTo>
                    <a:pt x="5616" y="1456733"/>
                  </a:lnTo>
                  <a:cubicBezTo>
                    <a:pt x="4126" y="1456733"/>
                    <a:pt x="2698" y="1456141"/>
                    <a:pt x="1645" y="1455088"/>
                  </a:cubicBezTo>
                  <a:cubicBezTo>
                    <a:pt x="592" y="1454035"/>
                    <a:pt x="0" y="1452606"/>
                    <a:pt x="0" y="1451117"/>
                  </a:cubicBezTo>
                  <a:lnTo>
                    <a:pt x="0" y="5616"/>
                  </a:lnTo>
                  <a:cubicBezTo>
                    <a:pt x="0" y="4126"/>
                    <a:pt x="592" y="2698"/>
                    <a:pt x="1645" y="1645"/>
                  </a:cubicBezTo>
                  <a:cubicBezTo>
                    <a:pt x="2698" y="592"/>
                    <a:pt x="4126" y="0"/>
                    <a:pt x="561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401948" cy="1475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60577" y="3739642"/>
            <a:ext cx="3992601" cy="45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4"/>
              </a:lnSpc>
              <a:spcBef>
                <a:spcPct val="0"/>
              </a:spcBef>
            </a:pPr>
            <a:r>
              <a:rPr lang="en-US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CONCLUSIONES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73326" y="4497469"/>
            <a:ext cx="4712434" cy="428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3732" indent="-241866" lvl="1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Investigar sensores adecuados y su asequibilidad.</a:t>
            </a:r>
          </a:p>
          <a:p>
            <a:pPr algn="l" marL="483732" indent="-241866" lvl="1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Probar la conexión en diferentes entornos y condiciones.</a:t>
            </a:r>
          </a:p>
          <a:p>
            <a:pPr algn="l" marL="483732" indent="-241866" lvl="1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Revisar fechas EOL y actualización de dependencias.</a:t>
            </a:r>
          </a:p>
          <a:p>
            <a:pPr algn="l" marL="483732" indent="-241866" lvl="1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Procesar más de un valor recibido.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63495" y="3739642"/>
            <a:ext cx="4091898" cy="45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4"/>
              </a:lnSpc>
              <a:spcBef>
                <a:spcPct val="0"/>
              </a:spcBef>
            </a:pPr>
            <a:r>
              <a:rPr lang="en-US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RECOMENDACIONES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9958" y="4511696"/>
            <a:ext cx="4886464" cy="467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3732" indent="-241866" lvl="1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La red LoRa cuenta con bastante potencial.</a:t>
            </a:r>
          </a:p>
          <a:p>
            <a:pPr algn="l" marL="483732" indent="-241866" lvl="1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Posible gracias a trabajos previos para la instalación de la red LoRa en la UCA.</a:t>
            </a:r>
          </a:p>
          <a:p>
            <a:pPr algn="l" marL="483732" indent="-241866" lvl="1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creado como REST API para permitir la integración de aplicación móvil.</a:t>
            </a:r>
          </a:p>
          <a:p>
            <a:pPr algn="l" marL="483732" indent="-241866" lvl="1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Compatibilidad de placa Arduno UNO con librería MCCI LoRaWAN LMIC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3727" y="1347033"/>
            <a:ext cx="5245361" cy="5245361"/>
          </a:xfrm>
          <a:custGeom>
            <a:avLst/>
            <a:gdLst/>
            <a:ahLst/>
            <a:cxnLst/>
            <a:rect r="r" b="b" t="t" l="l"/>
            <a:pathLst>
              <a:path h="5245361" w="5245361">
                <a:moveTo>
                  <a:pt x="0" y="0"/>
                </a:moveTo>
                <a:lnTo>
                  <a:pt x="5245361" y="0"/>
                </a:lnTo>
                <a:lnTo>
                  <a:pt x="5245361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8912" y="1347033"/>
            <a:ext cx="5245361" cy="5245361"/>
          </a:xfrm>
          <a:custGeom>
            <a:avLst/>
            <a:gdLst/>
            <a:ahLst/>
            <a:cxnLst/>
            <a:rect r="r" b="b" t="t" l="l"/>
            <a:pathLst>
              <a:path h="5245361" w="5245361">
                <a:moveTo>
                  <a:pt x="0" y="0"/>
                </a:moveTo>
                <a:lnTo>
                  <a:pt x="5245361" y="0"/>
                </a:lnTo>
                <a:lnTo>
                  <a:pt x="5245361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24939" y="6869232"/>
            <a:ext cx="7062938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Sitio web</a:t>
            </a:r>
          </a:p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dei.uca.edu.sv/heraldo/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00123" y="6869232"/>
            <a:ext cx="7062938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Aplicación</a:t>
            </a:r>
          </a:p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móvil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BFE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8032" y="1697058"/>
            <a:ext cx="7971935" cy="6892884"/>
            <a:chOff x="0" y="0"/>
            <a:chExt cx="10629247" cy="91905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629247" cy="9190513"/>
              <a:chOff x="0" y="0"/>
              <a:chExt cx="1014292" cy="87700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14292" cy="877001"/>
              </a:xfrm>
              <a:custGeom>
                <a:avLst/>
                <a:gdLst/>
                <a:ahLst/>
                <a:cxnLst/>
                <a:rect r="r" b="b" t="t" l="l"/>
                <a:pathLst>
                  <a:path h="877001" w="1014292">
                    <a:moveTo>
                      <a:pt x="0" y="0"/>
                    </a:moveTo>
                    <a:lnTo>
                      <a:pt x="1014292" y="0"/>
                    </a:lnTo>
                    <a:lnTo>
                      <a:pt x="1014292" y="877001"/>
                    </a:lnTo>
                    <a:lnTo>
                      <a:pt x="0" y="877001"/>
                    </a:lnTo>
                    <a:close/>
                  </a:path>
                </a:pathLst>
              </a:custGeom>
              <a:solidFill>
                <a:srgbClr val="4BACC6">
                  <a:alpha val="82745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014292" cy="89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91517" y="539496"/>
              <a:ext cx="9446214" cy="8111520"/>
              <a:chOff x="0" y="0"/>
              <a:chExt cx="1368163" cy="11748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68163" cy="1174850"/>
              </a:xfrm>
              <a:custGeom>
                <a:avLst/>
                <a:gdLst/>
                <a:ahLst/>
                <a:cxnLst/>
                <a:rect r="r" b="b" t="t" l="l"/>
                <a:pathLst>
                  <a:path h="1174850" w="1368163">
                    <a:moveTo>
                      <a:pt x="0" y="0"/>
                    </a:moveTo>
                    <a:lnTo>
                      <a:pt x="1368163" y="0"/>
                    </a:lnTo>
                    <a:lnTo>
                      <a:pt x="1368163" y="1174850"/>
                    </a:lnTo>
                    <a:lnTo>
                      <a:pt x="0" y="11748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09550"/>
                <a:ext cx="1368163" cy="1384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8512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5613673" y="3297747"/>
            <a:ext cx="7060654" cy="3510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53"/>
              </a:lnSpc>
              <a:spcBef>
                <a:spcPct val="0"/>
              </a:spcBef>
            </a:pPr>
            <a:r>
              <a:rPr lang="en-US" sz="10183" spc="142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GRACIAS A TODOS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35975" y="3100440"/>
            <a:ext cx="6323325" cy="1106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32"/>
              </a:lnSpc>
              <a:spcBef>
                <a:spcPct val="0"/>
              </a:spcBef>
            </a:pPr>
            <a:r>
              <a:rPr lang="en-US" sz="1617" spc="158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Establecer una plataforma web que permita a los usuarios de la universidad consultar la información transmitida por los diferentes dispositivos a través de LoRa, con la implementación de un dashboard.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25694" y="3192220"/>
            <a:ext cx="904524" cy="9045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935975" y="4598097"/>
            <a:ext cx="6323325" cy="82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32"/>
              </a:lnSpc>
              <a:spcBef>
                <a:spcPct val="0"/>
              </a:spcBef>
            </a:pPr>
            <a:r>
              <a:rPr lang="en-US" sz="1617" spc="158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Registrar la información de los dispositivos con un sistema que permita presentar la información en forma de reportes.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25694" y="4559054"/>
            <a:ext cx="904524" cy="9045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935975" y="5836200"/>
            <a:ext cx="6323325" cy="82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32"/>
              </a:lnSpc>
              <a:spcBef>
                <a:spcPct val="0"/>
              </a:spcBef>
            </a:pPr>
            <a:r>
              <a:rPr lang="en-US" sz="1617" spc="158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Armar dos dispositivos funcionales para la medición de distintos fenómenos y la transmisión de los datos a través de la red LoRa.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825694" y="5797156"/>
            <a:ext cx="904524" cy="9045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935975" y="7072211"/>
            <a:ext cx="6323325" cy="1106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32"/>
              </a:lnSpc>
              <a:spcBef>
                <a:spcPct val="0"/>
              </a:spcBef>
            </a:pPr>
            <a:r>
              <a:rPr lang="en-US" sz="1617" spc="158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Crear un prototipo para una aplicación móvil, la cual permita consultar la información de los dispositivos que transmiten usando tecnología LoRa.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25694" y="7035259"/>
            <a:ext cx="904524" cy="9045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04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2465922"/>
            <a:ext cx="7905051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Introducción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0460" y="4375739"/>
            <a:ext cx="7905051" cy="35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9"/>
              </a:lnSpc>
              <a:spcBef>
                <a:spcPct val="0"/>
              </a:spcBef>
            </a:pPr>
            <a:r>
              <a:rPr lang="en-US" sz="2050" spc="200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OBJETIVO GENERAL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25694" y="2299593"/>
            <a:ext cx="7433606" cy="35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9"/>
              </a:lnSpc>
              <a:spcBef>
                <a:spcPct val="0"/>
              </a:spcBef>
            </a:pPr>
            <a:r>
              <a:rPr lang="en-US" sz="2050" spc="200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OBJETIVOS ESPECÍFICOS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304720" y="5477874"/>
            <a:ext cx="5344319" cy="2228904"/>
            <a:chOff x="0" y="0"/>
            <a:chExt cx="1407557" cy="5870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07557" cy="587036"/>
            </a:xfrm>
            <a:custGeom>
              <a:avLst/>
              <a:gdLst/>
              <a:ahLst/>
              <a:cxnLst/>
              <a:rect r="r" b="b" t="t" l="l"/>
              <a:pathLst>
                <a:path h="587036" w="1407557">
                  <a:moveTo>
                    <a:pt x="0" y="0"/>
                  </a:moveTo>
                  <a:lnTo>
                    <a:pt x="1407557" y="0"/>
                  </a:lnTo>
                  <a:lnTo>
                    <a:pt x="1407557" y="587036"/>
                  </a:lnTo>
                  <a:lnTo>
                    <a:pt x="0" y="587036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1407557" cy="606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499548" y="5633787"/>
            <a:ext cx="4966873" cy="188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08"/>
              </a:lnSpc>
              <a:spcBef>
                <a:spcPct val="0"/>
              </a:spcBef>
            </a:pPr>
            <a:r>
              <a:rPr lang="en-US" sz="1817" spc="178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Desarrollar un sistema informático que permita la recolección, envío, almacenamiento y visualización de datos recibidos desde cualquier dispositivo ubicado en la UCA utilizando la red LoRa.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475" y="1070017"/>
            <a:ext cx="7905051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Marco teórico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92490" y="3419818"/>
            <a:ext cx="630302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Conceptos clave:</a:t>
            </a:r>
          </a:p>
          <a:p>
            <a:pPr algn="ctr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Conexión entre dispositivos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Redes inalámbricas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Transmisión de datos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Largo alcance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LPWAN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LoRaWAN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70708" y="2859750"/>
            <a:ext cx="10146584" cy="6145804"/>
          </a:xfrm>
          <a:custGeom>
            <a:avLst/>
            <a:gdLst/>
            <a:ahLst/>
            <a:cxnLst/>
            <a:rect r="r" b="b" t="t" l="l"/>
            <a:pathLst>
              <a:path h="6145804" w="10146584">
                <a:moveTo>
                  <a:pt x="0" y="0"/>
                </a:moveTo>
                <a:lnTo>
                  <a:pt x="10146584" y="0"/>
                </a:lnTo>
                <a:lnTo>
                  <a:pt x="10146584" y="6145804"/>
                </a:lnTo>
                <a:lnTo>
                  <a:pt x="0" y="614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12" r="-7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91475" y="1108117"/>
            <a:ext cx="7905051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Comparación con otras tecnologías inalámbricas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9116" y="1682475"/>
            <a:ext cx="3892358" cy="3892358"/>
          </a:xfrm>
          <a:custGeom>
            <a:avLst/>
            <a:gdLst/>
            <a:ahLst/>
            <a:cxnLst/>
            <a:rect r="r" b="b" t="t" l="l"/>
            <a:pathLst>
              <a:path h="3892358" w="3892358">
                <a:moveTo>
                  <a:pt x="0" y="0"/>
                </a:moveTo>
                <a:lnTo>
                  <a:pt x="3892359" y="0"/>
                </a:lnTo>
                <a:lnTo>
                  <a:pt x="3892359" y="3892358"/>
                </a:lnTo>
                <a:lnTo>
                  <a:pt x="0" y="3892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9116" y="6422181"/>
            <a:ext cx="7589204" cy="2433911"/>
          </a:xfrm>
          <a:custGeom>
            <a:avLst/>
            <a:gdLst/>
            <a:ahLst/>
            <a:cxnLst/>
            <a:rect r="r" b="b" t="t" l="l"/>
            <a:pathLst>
              <a:path h="2433911" w="7589204">
                <a:moveTo>
                  <a:pt x="0" y="0"/>
                </a:moveTo>
                <a:lnTo>
                  <a:pt x="7589204" y="0"/>
                </a:lnTo>
                <a:lnTo>
                  <a:pt x="7589204" y="2433911"/>
                </a:lnTo>
                <a:lnTo>
                  <a:pt x="0" y="2433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88320" y="580926"/>
            <a:ext cx="10854475" cy="6095456"/>
          </a:xfrm>
          <a:custGeom>
            <a:avLst/>
            <a:gdLst/>
            <a:ahLst/>
            <a:cxnLst/>
            <a:rect r="r" b="b" t="t" l="l"/>
            <a:pathLst>
              <a:path h="6095456" w="10854475">
                <a:moveTo>
                  <a:pt x="0" y="0"/>
                </a:moveTo>
                <a:lnTo>
                  <a:pt x="10854475" y="0"/>
                </a:lnTo>
                <a:lnTo>
                  <a:pt x="10854475" y="6095456"/>
                </a:lnTo>
                <a:lnTo>
                  <a:pt x="0" y="6095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48171" y="6920314"/>
            <a:ext cx="4810626" cy="129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756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Capa MAC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20030" y="457101"/>
            <a:ext cx="5736580" cy="102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4"/>
              </a:lnSpc>
            </a:pPr>
            <a:r>
              <a:rPr lang="en-US" sz="5960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Diferencia clave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4495" y="722313"/>
            <a:ext cx="10227712" cy="1276485"/>
            <a:chOff x="0" y="0"/>
            <a:chExt cx="3411426" cy="425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11426" cy="425768"/>
            </a:xfrm>
            <a:custGeom>
              <a:avLst/>
              <a:gdLst/>
              <a:ahLst/>
              <a:cxnLst/>
              <a:rect r="r" b="b" t="t" l="l"/>
              <a:pathLst>
                <a:path h="425768" w="3411426">
                  <a:moveTo>
                    <a:pt x="0" y="0"/>
                  </a:moveTo>
                  <a:lnTo>
                    <a:pt x="3411426" y="0"/>
                  </a:lnTo>
                  <a:lnTo>
                    <a:pt x="3411426" y="425768"/>
                  </a:lnTo>
                  <a:lnTo>
                    <a:pt x="0" y="425768"/>
                  </a:lnTo>
                  <a:close/>
                </a:path>
              </a:pathLst>
            </a:custGeom>
            <a:solidFill>
              <a:srgbClr val="FFFFFF">
                <a:alpha val="9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411426" cy="530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022"/>
                </a:lnSpc>
                <a:spcBef>
                  <a:spcPct val="0"/>
                </a:spcBef>
              </a:pPr>
              <a:r>
                <a:rPr lang="en-US" sz="5813" spc="569">
                  <a:solidFill>
                    <a:srgbClr val="231F20">
                      <a:alpha val="96863"/>
                    </a:srgbClr>
                  </a:solidFill>
                  <a:latin typeface="TT Drugs"/>
                  <a:ea typeface="TT Drugs"/>
                  <a:cs typeface="TT Drugs"/>
                  <a:sym typeface="TT Drugs"/>
                </a:rPr>
                <a:t>Ventajas y desventajas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2372" y="8724872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23140" y="8724872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24506" y="3528277"/>
            <a:ext cx="5256356" cy="5730023"/>
            <a:chOff x="0" y="0"/>
            <a:chExt cx="1336313" cy="14567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6313" cy="1456733"/>
            </a:xfrm>
            <a:custGeom>
              <a:avLst/>
              <a:gdLst/>
              <a:ahLst/>
              <a:cxnLst/>
              <a:rect r="r" b="b" t="t" l="l"/>
              <a:pathLst>
                <a:path h="1456733" w="1336313">
                  <a:moveTo>
                    <a:pt x="5891" y="0"/>
                  </a:moveTo>
                  <a:lnTo>
                    <a:pt x="1330422" y="0"/>
                  </a:lnTo>
                  <a:cubicBezTo>
                    <a:pt x="1333676" y="0"/>
                    <a:pt x="1336313" y="2638"/>
                    <a:pt x="1336313" y="5891"/>
                  </a:cubicBezTo>
                  <a:lnTo>
                    <a:pt x="1336313" y="1450841"/>
                  </a:lnTo>
                  <a:cubicBezTo>
                    <a:pt x="1336313" y="1454095"/>
                    <a:pt x="1333676" y="1456733"/>
                    <a:pt x="1330422" y="1456733"/>
                  </a:cubicBezTo>
                  <a:lnTo>
                    <a:pt x="5891" y="1456733"/>
                  </a:lnTo>
                  <a:cubicBezTo>
                    <a:pt x="2638" y="1456733"/>
                    <a:pt x="0" y="1454095"/>
                    <a:pt x="0" y="1450841"/>
                  </a:cubicBezTo>
                  <a:lnTo>
                    <a:pt x="0" y="5891"/>
                  </a:lnTo>
                  <a:cubicBezTo>
                    <a:pt x="0" y="2638"/>
                    <a:pt x="2638" y="0"/>
                    <a:pt x="589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336313" cy="1475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22372" y="3528277"/>
            <a:ext cx="5256356" cy="5730023"/>
            <a:chOff x="0" y="0"/>
            <a:chExt cx="1336313" cy="14567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6313" cy="1456733"/>
            </a:xfrm>
            <a:custGeom>
              <a:avLst/>
              <a:gdLst/>
              <a:ahLst/>
              <a:cxnLst/>
              <a:rect r="r" b="b" t="t" l="l"/>
              <a:pathLst>
                <a:path h="1456733" w="1336313">
                  <a:moveTo>
                    <a:pt x="5891" y="0"/>
                  </a:moveTo>
                  <a:lnTo>
                    <a:pt x="1330422" y="0"/>
                  </a:lnTo>
                  <a:cubicBezTo>
                    <a:pt x="1333676" y="0"/>
                    <a:pt x="1336313" y="2638"/>
                    <a:pt x="1336313" y="5891"/>
                  </a:cubicBezTo>
                  <a:lnTo>
                    <a:pt x="1336313" y="1450841"/>
                  </a:lnTo>
                  <a:cubicBezTo>
                    <a:pt x="1336313" y="1454095"/>
                    <a:pt x="1333676" y="1456733"/>
                    <a:pt x="1330422" y="1456733"/>
                  </a:cubicBezTo>
                  <a:lnTo>
                    <a:pt x="5891" y="1456733"/>
                  </a:lnTo>
                  <a:cubicBezTo>
                    <a:pt x="2638" y="1456733"/>
                    <a:pt x="0" y="1454095"/>
                    <a:pt x="0" y="1450841"/>
                  </a:cubicBezTo>
                  <a:lnTo>
                    <a:pt x="0" y="5891"/>
                  </a:lnTo>
                  <a:cubicBezTo>
                    <a:pt x="0" y="2638"/>
                    <a:pt x="2638" y="0"/>
                    <a:pt x="589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336313" cy="1475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554249" y="4628890"/>
            <a:ext cx="3992601" cy="445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6161" indent="-233081" lvl="1">
              <a:lnSpc>
                <a:spcPts val="2979"/>
              </a:lnSpc>
              <a:buFont typeface="Arial"/>
              <a:buChar char="•"/>
            </a:pPr>
            <a:r>
              <a:rPr lang="en-US" sz="2159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Bajo consumo de energía</a:t>
            </a:r>
          </a:p>
          <a:p>
            <a:pPr algn="l">
              <a:lnSpc>
                <a:spcPts val="2979"/>
              </a:lnSpc>
            </a:pPr>
          </a:p>
          <a:p>
            <a:pPr algn="l" marL="466161" indent="-233081" lvl="1">
              <a:lnSpc>
                <a:spcPts val="2979"/>
              </a:lnSpc>
              <a:buFont typeface="Arial"/>
              <a:buChar char="•"/>
            </a:pPr>
            <a:r>
              <a:rPr lang="en-US" sz="2159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Largo Alcance</a:t>
            </a:r>
          </a:p>
          <a:p>
            <a:pPr algn="l">
              <a:lnSpc>
                <a:spcPts val="2979"/>
              </a:lnSpc>
            </a:pPr>
          </a:p>
          <a:p>
            <a:pPr algn="l" marL="466161" indent="-233081" lvl="1">
              <a:lnSpc>
                <a:spcPts val="2979"/>
              </a:lnSpc>
              <a:buFont typeface="Arial"/>
              <a:buChar char="•"/>
            </a:pPr>
            <a:r>
              <a:rPr lang="en-US" sz="2159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Conexión punto a punto</a:t>
            </a:r>
          </a:p>
          <a:p>
            <a:pPr algn="l">
              <a:lnSpc>
                <a:spcPts val="2979"/>
              </a:lnSpc>
            </a:pPr>
          </a:p>
          <a:p>
            <a:pPr algn="l" marL="466161" indent="-233081" lvl="1">
              <a:lnSpc>
                <a:spcPts val="2979"/>
              </a:lnSpc>
              <a:buFont typeface="Arial"/>
              <a:buChar char="•"/>
            </a:pPr>
            <a:r>
              <a:rPr lang="en-US" sz="2159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Criptografía</a:t>
            </a:r>
          </a:p>
          <a:p>
            <a:pPr algn="l">
              <a:lnSpc>
                <a:spcPts val="2979"/>
              </a:lnSpc>
            </a:pPr>
          </a:p>
          <a:p>
            <a:pPr algn="l" marL="466161" indent="-233081" lvl="1">
              <a:lnSpc>
                <a:spcPts val="2979"/>
              </a:lnSpc>
              <a:buFont typeface="Arial"/>
              <a:buChar char="•"/>
            </a:pPr>
            <a:r>
              <a:rPr lang="en-US" sz="2159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Despliegue veloz y de coste reducido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4249" y="3810576"/>
            <a:ext cx="3992601" cy="45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4"/>
              </a:lnSpc>
              <a:spcBef>
                <a:spcPct val="0"/>
              </a:spcBef>
            </a:pPr>
            <a:r>
              <a:rPr lang="en-US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VENTAJAS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74857" y="4628890"/>
            <a:ext cx="4102257" cy="148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456" indent="-233728" lvl="1">
              <a:lnSpc>
                <a:spcPts val="2987"/>
              </a:lnSpc>
              <a:buFont typeface="Arial"/>
              <a:buChar char="•"/>
            </a:pPr>
            <a:r>
              <a:rPr lang="en-US" sz="2165" spc="21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Largo alcance variable</a:t>
            </a:r>
          </a:p>
          <a:p>
            <a:pPr algn="l">
              <a:lnSpc>
                <a:spcPts val="2987"/>
              </a:lnSpc>
            </a:pPr>
          </a:p>
          <a:p>
            <a:pPr algn="l" marL="467456" indent="-233728" lvl="1">
              <a:lnSpc>
                <a:spcPts val="2987"/>
              </a:lnSpc>
              <a:buFont typeface="Arial"/>
              <a:buChar char="•"/>
            </a:pPr>
            <a:r>
              <a:rPr lang="en-US" sz="2165" spc="21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Baja tasa de transferencia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55701" y="3810576"/>
            <a:ext cx="3992601" cy="45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4"/>
              </a:lnSpc>
              <a:spcBef>
                <a:spcPct val="0"/>
              </a:spcBef>
            </a:pPr>
            <a:r>
              <a:rPr lang="en-US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DESVENTAJAS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1025678" y="820073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475" y="1070017"/>
            <a:ext cx="7905051" cy="205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Tipos de activación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44751" y="4781818"/>
            <a:ext cx="12411373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ABP - Activation By Personalization</a:t>
            </a:r>
          </a:p>
          <a:p>
            <a:pPr algn="l">
              <a:lnSpc>
                <a:spcPts val="7279"/>
              </a:lnSpc>
            </a:pP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OTAA - Over The Air Activation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DAGKY-mkxEg</dc:identifier>
  <dcterms:modified xsi:type="dcterms:W3CDTF">2011-08-01T06:04:30Z</dcterms:modified>
  <cp:revision>1</cp:revision>
  <dc:title>Presentacion tesis</dc:title>
</cp:coreProperties>
</file>